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2.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55.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6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Lst>
  <p:notesMasterIdLst>
    <p:notesMasterId r:id="rId66"/>
  </p:notesMasterIdLst>
  <p:sldIdLst>
    <p:sldId id="585" r:id="rId4"/>
    <p:sldId id="608" r:id="rId5"/>
    <p:sldId id="609" r:id="rId6"/>
    <p:sldId id="588" r:id="rId7"/>
    <p:sldId id="589" r:id="rId8"/>
    <p:sldId id="590" r:id="rId9"/>
    <p:sldId id="591" r:id="rId10"/>
    <p:sldId id="592" r:id="rId11"/>
    <p:sldId id="593" r:id="rId12"/>
    <p:sldId id="594" r:id="rId13"/>
    <p:sldId id="610" r:id="rId14"/>
    <p:sldId id="601" r:id="rId15"/>
    <p:sldId id="603"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67" r:id="rId31"/>
    <p:sldId id="665" r:id="rId32"/>
    <p:sldId id="617" r:id="rId33"/>
    <p:sldId id="664" r:id="rId34"/>
    <p:sldId id="663" r:id="rId35"/>
    <p:sldId id="660" r:id="rId36"/>
    <p:sldId id="661" r:id="rId37"/>
    <p:sldId id="662" r:id="rId38"/>
    <p:sldId id="622" r:id="rId39"/>
    <p:sldId id="623" r:id="rId40"/>
    <p:sldId id="620" r:id="rId41"/>
    <p:sldId id="621" r:id="rId42"/>
    <p:sldId id="643" r:id="rId43"/>
    <p:sldId id="634" r:id="rId44"/>
    <p:sldId id="642" r:id="rId45"/>
    <p:sldId id="635" r:id="rId46"/>
    <p:sldId id="626" r:id="rId47"/>
    <p:sldId id="625" r:id="rId48"/>
    <p:sldId id="644" r:id="rId49"/>
    <p:sldId id="652" r:id="rId50"/>
    <p:sldId id="639" r:id="rId51"/>
    <p:sldId id="666" r:id="rId52"/>
    <p:sldId id="636" r:id="rId53"/>
    <p:sldId id="631" r:id="rId54"/>
    <p:sldId id="629" r:id="rId55"/>
    <p:sldId id="651" r:id="rId56"/>
    <p:sldId id="648" r:id="rId57"/>
    <p:sldId id="649" r:id="rId58"/>
    <p:sldId id="650" r:id="rId59"/>
    <p:sldId id="645" r:id="rId60"/>
    <p:sldId id="647" r:id="rId61"/>
    <p:sldId id="646" r:id="rId62"/>
    <p:sldId id="655" r:id="rId63"/>
    <p:sldId id="656" r:id="rId64"/>
    <p:sldId id="657" r:id="rId6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15"/>
            <p14:sldId id="638"/>
            <p14:sldId id="628"/>
            <p14:sldId id="598"/>
            <p14:sldId id="653"/>
            <p14:sldId id="658"/>
            <p14:sldId id="618"/>
            <p14:sldId id="616"/>
            <p14:sldId id="667"/>
            <p14:sldId id="665"/>
            <p14:sldId id="617"/>
            <p14:sldId id="664"/>
            <p14:sldId id="663"/>
            <p14:sldId id="660"/>
            <p14:sldId id="661"/>
            <p14:sldId id="662"/>
            <p14:sldId id="622"/>
            <p14:sldId id="623"/>
            <p14:sldId id="620"/>
            <p14:sldId id="621"/>
            <p14:sldId id="643"/>
            <p14:sldId id="634"/>
            <p14:sldId id="642"/>
            <p14:sldId id="635"/>
            <p14:sldId id="626"/>
            <p14:sldId id="625"/>
            <p14:sldId id="644"/>
            <p14:sldId id="652"/>
            <p14:sldId id="639"/>
            <p14:sldId id="666"/>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91388" autoAdjust="0"/>
  </p:normalViewPr>
  <p:slideViewPr>
    <p:cSldViewPr snapToGrid="0" snapToObjects="1">
      <p:cViewPr varScale="1">
        <p:scale>
          <a:sx n="64" d="100"/>
          <a:sy n="64" d="100"/>
        </p:scale>
        <p:origin x="177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customXml" Target="../customXml/item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No objection</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and provide copy of patient information sheet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a:t>Ask personal legal representative to consider the patient’s wishes regarding trial participation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a:t>If no objection expressed, complete the consent form.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a:t>Ask professional legal representative to consider best interests of the patient</a:t>
          </a:r>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a:t>Both legal representative </a:t>
          </a:r>
          <a:r>
            <a:rPr lang="en-US" sz="1800" b="1" dirty="0"/>
            <a:t>and</a:t>
          </a:r>
          <a:r>
            <a:rPr lang="en-US" sz="1800" dirty="0"/>
            <a:t> person receiving consent to sign the form. </a:t>
          </a:r>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Ensure you are using the correct version of the PIS and consent forms – there are different versions depending on who is consenting and whether it is pre- or post-enrolment. </a:t>
          </a:r>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a:t>Document in medical notes.</a:t>
          </a:r>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pt>
  </dgm:ptLst>
  <dgm:cxnLst>
    <dgm:cxn modelId="{CFFDFB09-FF90-4C9B-9F31-7F2D7200A1AF}" type="presOf" srcId="{4DE61F16-B35A-4772-AB52-F97C7670CC78}" destId="{241F8FA1-A949-440D-8E35-D7E2B789CF78}" srcOrd="0" destOrd="2" presId="urn:microsoft.com/office/officeart/2005/8/layout/chevron2"/>
    <dgm:cxn modelId="{A9BA400A-BDC6-42A6-8A32-8EB18B997F42}" type="presOf" srcId="{685BD88B-FF97-45BC-BCB3-FBEAF717E951}" destId="{656C095E-294A-4A6C-B424-16A92516D982}"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1DB7DC33-C0C9-4A06-9EA8-BE713CAED3BC}" srcId="{685BD88B-FF97-45BC-BCB3-FBEAF717E951}" destId="{94988230-5013-402B-86F2-3B13F8B0DBE2}" srcOrd="2" destOrd="0" parTransId="{21C3C554-B8A8-43DA-94DF-7C9459B14775}" sibTransId="{56CAA5EE-8829-4F06-AD47-448F644B4FB5}"/>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E856A881-5BDD-414C-985C-01CF3D58E435}" srcId="{53CEF14F-8D21-4112-B953-EF1A6C502651}" destId="{70FFC831-F34E-41E6-8169-BA80779CCD57}" srcOrd="1" destOrd="0" parTransId="{7AA162B8-7552-45FB-A640-C1720749EAC2}" sibTransId="{55DFE7BE-75D5-49E0-A618-D434A47C4D5D}"/>
    <dgm:cxn modelId="{B470D18D-0DEE-42F0-8D1D-C1E38A4B1693}" srcId="{94988230-5013-402B-86F2-3B13F8B0DBE2}" destId="{78860039-2888-47E5-8C87-EA31D1FC9BC6}" srcOrd="0" destOrd="0" parTransId="{9DACAA1A-BAFB-4DDE-AE56-FD16A553CCFC}" sibTransId="{57CBE53F-D1F7-471F-8BD3-88E42B73289C}"/>
    <dgm:cxn modelId="{9B38D8A2-92A6-47D0-875B-6C266D5417EB}" type="presOf" srcId="{70FFC831-F34E-41E6-8169-BA80779CCD57}" destId="{4098DF77-AF3C-4F21-B807-783963C866BA}" srcOrd="0" destOrd="1" presId="urn:microsoft.com/office/officeart/2005/8/layout/chevron2"/>
    <dgm:cxn modelId="{3BAFE5AC-DAB0-4DF8-9A93-AA0CEAECC21F}" type="presOf" srcId="{1BF5CDD1-180C-4A47-A5A7-A7D7DEC7B1DA}" destId="{A5560BC8-F12B-4C9F-A0FA-0D57E7296D0C}" srcOrd="0" destOrd="0" presId="urn:microsoft.com/office/officeart/2005/8/layout/chevron2"/>
    <dgm:cxn modelId="{45F96AB3-DE70-4484-A076-458A4E28B4C3}" srcId="{94988230-5013-402B-86F2-3B13F8B0DBE2}" destId="{4DE61F16-B35A-4772-AB52-F97C7670CC78}" srcOrd="2" destOrd="0" parTransId="{A1484331-32BC-4DB3-8D77-C5EBE4B814DF}" sibTransId="{CBB1B77E-FD3E-4391-97C4-EDF80EB63C91}"/>
    <dgm:cxn modelId="{43565FBA-E62A-4772-AA29-91DB296DF162}" type="presOf" srcId="{76AAD59B-BBEF-4107-A7EC-3219A9923F32}" destId="{A5560BC8-F12B-4C9F-A0FA-0D57E7296D0C}" srcOrd="0" destOrd="1" presId="urn:microsoft.com/office/officeart/2005/8/layout/chevron2"/>
    <dgm:cxn modelId="{50C40EE0-E02A-480B-B52F-52D17B82D84B}" srcId="{D4A65B82-2018-4865-AABD-682B9C089E99}" destId="{76AAD59B-BBEF-4107-A7EC-3219A9923F32}" srcOrd="1" destOrd="0" parTransId="{87DE38D3-1BAB-48C0-AA8F-A55678F718B1}" sibTransId="{849FB4B7-63A3-449F-A2A3-50C6C895C138}"/>
    <dgm:cxn modelId="{A5E657EC-9CE5-47C3-9DFA-161DDC17A2F1}" type="presOf" srcId="{99B700D8-8AD5-480A-991C-5F29A580791D}" destId="{241F8FA1-A949-440D-8E35-D7E2B789CF78}"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Obtain verbal consent  </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to Personal LR/patient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Send/provide copy of patient information sheet</a:t>
          </a:r>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a:t>Read out consent form and ask Personal LR/patient to confirm if they agree verbally.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a:t>Person obtaining consent to write their own initials in the boxes to indicate the Personal LR/patient agreed to clause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a:t>Both person obtaining consent </a:t>
          </a:r>
          <a:r>
            <a:rPr lang="en-US" sz="1700" b="1" u="sng" dirty="0"/>
            <a:t>and</a:t>
          </a:r>
          <a:r>
            <a:rPr lang="en-US" sz="1700" dirty="0"/>
            <a:t> witness to sign the consent form</a:t>
          </a:r>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a:t>Document in patient medical notes and record how impartial witness was selected. </a:t>
          </a:r>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pt>
  </dgm:ptLst>
  <dgm:cxnLst>
    <dgm:cxn modelId="{A9BA400A-BDC6-42A6-8A32-8EB18B997F42}" type="presOf" srcId="{685BD88B-FF97-45BC-BCB3-FBEAF717E951}" destId="{656C095E-294A-4A6C-B424-16A92516D982}" srcOrd="0" destOrd="0" presId="urn:microsoft.com/office/officeart/2005/8/layout/chevron2"/>
    <dgm:cxn modelId="{EEB0650C-6412-42F6-A8C9-2E7E97054DD1}" srcId="{94988230-5013-402B-86F2-3B13F8B0DBE2}" destId="{B2D3CCFB-DD56-4BC6-935F-6BB1280114A1}" srcOrd="1" destOrd="0" parTransId="{89D73867-94FF-4CC5-994A-ECA299A59D6C}" sibTransId="{44EE83A9-0435-4CEF-84B6-3D5206333190}"/>
    <dgm:cxn modelId="{18EDD813-AF20-4523-81E3-BDDB849724A6}" type="presOf" srcId="{53CEF14F-8D21-4112-B953-EF1A6C502651}" destId="{3672A031-C10F-4033-82EC-4FA50F44BA6F}" srcOrd="0" destOrd="0"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46372E5F-3656-4899-8CE8-9574A048F01C}" type="presOf" srcId="{5AC9F29A-2EA9-488B-842E-E097DF2A396D}" destId="{241F8FA1-A949-440D-8E35-D7E2B789CF78}" srcOrd="0" destOrd="2"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B470D18D-0DEE-42F0-8D1D-C1E38A4B1693}" srcId="{94988230-5013-402B-86F2-3B13F8B0DBE2}" destId="{78860039-2888-47E5-8C87-EA31D1FC9BC6}" srcOrd="0" destOrd="0" parTransId="{9DACAA1A-BAFB-4DDE-AE56-FD16A553CCFC}" sibTransId="{57CBE53F-D1F7-471F-8BD3-88E42B73289C}"/>
    <dgm:cxn modelId="{0A98B58E-2CD5-4B44-8DFE-0DD533113927}" srcId="{D4A65B82-2018-4865-AABD-682B9C089E99}" destId="{D445BB87-B0E2-4910-8B88-B5D712DF0722}" srcOrd="1" destOrd="0" parTransId="{202A4848-244F-40D7-B9E6-0C8E6ED0E09A}" sibTransId="{6488BB8E-50EA-4E44-8455-C81859FE5886}"/>
    <dgm:cxn modelId="{3BAFE5AC-DAB0-4DF8-9A93-AA0CEAECC21F}" type="presOf" srcId="{1BF5CDD1-180C-4A47-A5A7-A7D7DEC7B1DA}" destId="{A5560BC8-F12B-4C9F-A0FA-0D57E7296D0C}"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4C16B5FD-3256-4FB2-8D63-9BB140570925}" type="presOf" srcId="{B2D3CCFB-DD56-4BC6-935F-6BB1280114A1}" destId="{241F8FA1-A949-440D-8E35-D7E2B789CF78}" srcOrd="0" destOrd="1" presId="urn:microsoft.com/office/officeart/2005/8/layout/chevron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Patient Information Sheet</a:t>
          </a:r>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and provide copy of patient information sheet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Ensure you are using the correct version of the PIS and consent forms – there are different versions depending on who is consenting and whether it is pre- or post-enrolment. </a:t>
          </a:r>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 objection</a:t>
          </a:r>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Ask personal legal representative to consider the patient’s wishes regarding trial participation </a:t>
          </a:r>
        </a:p>
        <a:p>
          <a:pPr marL="171450" lvl="1" indent="-171450" algn="l" defTabSz="800100">
            <a:lnSpc>
              <a:spcPct val="90000"/>
            </a:lnSpc>
            <a:spcBef>
              <a:spcPct val="0"/>
            </a:spcBef>
            <a:spcAft>
              <a:spcPct val="15000"/>
            </a:spcAft>
            <a:buChar char="•"/>
          </a:pPr>
          <a:r>
            <a:rPr lang="en-US" sz="1800" kern="1200" dirty="0"/>
            <a:t>Ask professional legal representative to consider best interests of the patient</a:t>
          </a:r>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Document on consent form</a:t>
          </a:r>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If no objection expressed, complete the consent form. </a:t>
          </a:r>
        </a:p>
        <a:p>
          <a:pPr marL="171450" lvl="1" indent="-171450" algn="l" defTabSz="800100">
            <a:lnSpc>
              <a:spcPct val="90000"/>
            </a:lnSpc>
            <a:spcBef>
              <a:spcPct val="0"/>
            </a:spcBef>
            <a:spcAft>
              <a:spcPct val="15000"/>
            </a:spcAft>
            <a:buChar char="•"/>
          </a:pPr>
          <a:r>
            <a:rPr lang="en-US" sz="1800" kern="1200" dirty="0"/>
            <a:t>Both legal representative </a:t>
          </a:r>
          <a:r>
            <a:rPr lang="en-US" sz="1800" b="1" kern="1200" dirty="0"/>
            <a:t>and</a:t>
          </a:r>
          <a:r>
            <a:rPr lang="en-US" sz="1800" kern="1200" dirty="0"/>
            <a:t> person receiving consent to sign the form. </a:t>
          </a:r>
        </a:p>
        <a:p>
          <a:pPr marL="171450" lvl="1" indent="-171450" algn="l" defTabSz="800100">
            <a:lnSpc>
              <a:spcPct val="90000"/>
            </a:lnSpc>
            <a:spcBef>
              <a:spcPct val="0"/>
            </a:spcBef>
            <a:spcAft>
              <a:spcPct val="15000"/>
            </a:spcAft>
            <a:buChar char="•"/>
          </a:pPr>
          <a:r>
            <a:rPr lang="en-US" sz="1800" kern="1200" dirty="0"/>
            <a:t>Document in medical notes.</a:t>
          </a:r>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Patient Information Sheet</a:t>
          </a:r>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to Personal LR/patient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Send/provide copy of patient information sheet</a:t>
          </a:r>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verbal consent  </a:t>
          </a:r>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Read out consent form and ask Personal LR/patient to confirm if they agree verbally. </a:t>
          </a:r>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Document on consent form</a:t>
          </a:r>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Person obtaining consent to write their own initials in the boxes to indicate the Personal LR/patient agreed to clause </a:t>
          </a:r>
        </a:p>
        <a:p>
          <a:pPr marL="171450" lvl="1" indent="-171450" algn="l" defTabSz="755650">
            <a:lnSpc>
              <a:spcPct val="90000"/>
            </a:lnSpc>
            <a:spcBef>
              <a:spcPct val="0"/>
            </a:spcBef>
            <a:spcAft>
              <a:spcPct val="15000"/>
            </a:spcAft>
            <a:buChar char="•"/>
          </a:pPr>
          <a:r>
            <a:rPr lang="en-US" sz="1700" kern="1200" dirty="0"/>
            <a:t>Both person obtaining consent </a:t>
          </a:r>
          <a:r>
            <a:rPr lang="en-US" sz="1700" b="1" u="sng" kern="1200" dirty="0"/>
            <a:t>and</a:t>
          </a:r>
          <a:r>
            <a:rPr lang="en-US" sz="1700" kern="1200" dirty="0"/>
            <a:t> witness to sign the consent form</a:t>
          </a:r>
        </a:p>
        <a:p>
          <a:pPr marL="171450" lvl="1" indent="-171450" algn="l" defTabSz="755650">
            <a:lnSpc>
              <a:spcPct val="90000"/>
            </a:lnSpc>
            <a:spcBef>
              <a:spcPct val="0"/>
            </a:spcBef>
            <a:spcAft>
              <a:spcPct val="15000"/>
            </a:spcAft>
            <a:buChar char="•"/>
          </a:pPr>
          <a:r>
            <a:rPr lang="en-US" sz="1700" kern="1200" dirty="0"/>
            <a:t>Document in patient medical notes and record how impartial witness was selected. </a:t>
          </a:r>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7/5/2022</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Pilot will run for 6 months in up to 8 sites, purpose = test processes. Pilot recruitment target is 50.</a:t>
            </a:r>
            <a:r>
              <a:rPr lang="en-GB" baseline="0" dirty="0"/>
              <a:t> </a:t>
            </a:r>
            <a:endParaRPr lang="en-GB" dirty="0"/>
          </a:p>
          <a:p>
            <a:endParaRPr lang="en-GB" dirty="0"/>
          </a:p>
          <a:p>
            <a:r>
              <a:rPr lang="en-GB" dirty="0"/>
              <a:t>This</a:t>
            </a:r>
            <a:r>
              <a:rPr lang="en-GB" baseline="0" dirty="0"/>
              <a:t> will be a seamless recruitment with the main study, so no halt in recruitment will take place</a:t>
            </a:r>
            <a:endParaRPr lang="en-GB" dirty="0"/>
          </a:p>
          <a:p>
            <a:endParaRPr lang="en-GB" dirty="0"/>
          </a:p>
          <a:p>
            <a:r>
              <a:rPr lang="en-GB" dirty="0"/>
              <a:t>Recruitment rate will be reviewed and will determine whether we can progress to main trial</a:t>
            </a:r>
          </a:p>
          <a:p>
            <a:r>
              <a:rPr lang="en-GB" dirty="0"/>
              <a:t>1 patient per month per site </a:t>
            </a:r>
          </a:p>
          <a:p>
            <a:endParaRPr lang="en-GB" dirty="0"/>
          </a:p>
          <a:p>
            <a:r>
              <a:rPr lang="en-GB" dirty="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last slide. </a:t>
            </a:r>
          </a:p>
          <a:p>
            <a:endParaRPr lang="en-GB" dirty="0"/>
          </a:p>
          <a:p>
            <a:r>
              <a:rPr lang="en-GB" dirty="0"/>
              <a:t>Do not</a:t>
            </a:r>
            <a:r>
              <a:rPr lang="en-GB" baseline="0" dirty="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a:p>
          <a:p>
            <a:r>
              <a:rPr lang="en-GB" dirty="0"/>
              <a:t>Aide memoires are available</a:t>
            </a:r>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Screening starts when patients are admitted to ICU</a:t>
            </a:r>
            <a:r>
              <a:rPr lang="en-GB" baseline="0" dirty="0"/>
              <a:t> with a severe TBI.</a:t>
            </a:r>
          </a:p>
          <a:p>
            <a:endParaRPr lang="en-GB" baseline="0" dirty="0"/>
          </a:p>
          <a:p>
            <a:r>
              <a:rPr lang="en-GB" baseline="0" dirty="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a:p>
          <a:p>
            <a:r>
              <a:rPr lang="en-GB" baseline="0" dirty="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 Key document -</a:t>
            </a:r>
            <a:endParaRPr lang="en-GB" dirty="0"/>
          </a:p>
          <a:p>
            <a:endParaRPr lang="en-GB" dirty="0"/>
          </a:p>
          <a:p>
            <a:r>
              <a:rPr lang="en-GB" dirty="0"/>
              <a:t>Along with entering</a:t>
            </a:r>
            <a:r>
              <a:rPr lang="en-GB" baseline="0" dirty="0"/>
              <a:t> </a:t>
            </a:r>
            <a:r>
              <a:rPr lang="en-GB" dirty="0"/>
              <a:t>the details onto</a:t>
            </a:r>
            <a:r>
              <a:rPr lang="en-GB" baseline="0" dirty="0"/>
              <a:t> the </a:t>
            </a:r>
            <a:r>
              <a:rPr lang="en-GB" dirty="0"/>
              <a:t>database this is a paper form</a:t>
            </a:r>
            <a:r>
              <a:rPr lang="en-GB" baseline="0" dirty="0"/>
              <a:t> </a:t>
            </a:r>
            <a:r>
              <a:rPr lang="en-GB" dirty="0"/>
              <a:t>will need to be signed on completion</a:t>
            </a:r>
            <a:r>
              <a:rPr lang="en-GB" baseline="0" dirty="0"/>
              <a:t> – ideally we would like to receive these forms as quickly as possible; as the trial is taking as pragmatic approach it is understood that there may be some delay. You should only complete one form for each patient screened. </a:t>
            </a:r>
            <a:endParaRPr lang="en-GB" dirty="0"/>
          </a:p>
          <a:p>
            <a:endParaRPr lang="en-GB" dirty="0"/>
          </a:p>
          <a:p>
            <a:r>
              <a:rPr lang="en-GB" dirty="0"/>
              <a:t>Copy</a:t>
            </a:r>
            <a:r>
              <a:rPr lang="en-GB" baseline="0" dirty="0"/>
              <a:t> of the screening and eligibility form to be emailed to SOS resource account.  For purposes of oversight, signatures will be cross-referenced against training sign off to ensure site staff are correctly trained. </a:t>
            </a:r>
          </a:p>
          <a:p>
            <a:endParaRPr lang="en-GB" baseline="0" dirty="0"/>
          </a:p>
          <a:p>
            <a:r>
              <a:rPr lang="en-GB" baseline="0" dirty="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Just to complete</a:t>
            </a:r>
            <a:r>
              <a:rPr lang="en-GB" baseline="0" dirty="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a:p>
          <a:p>
            <a:endParaRPr lang="en-GB" baseline="0" dirty="0"/>
          </a:p>
          <a:p>
            <a:r>
              <a:rPr lang="en-GB" baseline="0" dirty="0"/>
              <a:t>DO NOT SEND THIS TO WCTU – this log will contain identifiers of patients not recruited into the SOS trial - the trials unit should not receive this information = breach of GDPR and deviation.</a:t>
            </a:r>
          </a:p>
          <a:p>
            <a:endParaRPr lang="en-GB" baseline="0" dirty="0"/>
          </a:p>
          <a:p>
            <a:r>
              <a:rPr lang="en-GB" baseline="0" dirty="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co-enrolling studies, would need to exchange protocols</a:t>
            </a:r>
            <a:r>
              <a:rPr lang="en-GB" baseline="0" dirty="0"/>
              <a:t> and both Trial Management Groups need to agree co-enrolment</a:t>
            </a:r>
          </a:p>
          <a:p>
            <a:endParaRPr lang="en-GB" baseline="0" dirty="0"/>
          </a:p>
          <a:p>
            <a:r>
              <a:rPr lang="en-GB" baseline="0" dirty="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endParaRPr lang="en-GB" baseline="0"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r>
              <a:rPr lang="en-GB" dirty="0"/>
              <a:t>Use</a:t>
            </a:r>
            <a:r>
              <a:rPr lang="en-GB" baseline="0" dirty="0"/>
              <a:t> </a:t>
            </a:r>
            <a:r>
              <a:rPr lang="en-GB" dirty="0"/>
              <a:t>dosing table</a:t>
            </a:r>
            <a:r>
              <a:rPr lang="en-GB" baseline="0" dirty="0"/>
              <a:t> to help you calculate equivalent </a:t>
            </a:r>
            <a:r>
              <a:rPr lang="en-GB" baseline="0" dirty="0" err="1"/>
              <a:t>osmolar</a:t>
            </a:r>
            <a:r>
              <a:rPr lang="en-GB" baseline="0" dirty="0"/>
              <a:t> doses for different concentrations of the trial interventions. The full table can be found in the ISF and also available as an aide memoire.</a:t>
            </a:r>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Patient will not have</a:t>
            </a:r>
            <a:r>
              <a:rPr lang="en-GB" baseline="0" dirty="0"/>
              <a:t> capacity to consent for themselves</a:t>
            </a:r>
          </a:p>
          <a:p>
            <a:endParaRPr lang="en-GB" baseline="0" dirty="0"/>
          </a:p>
          <a:p>
            <a:r>
              <a:rPr lang="en-GB" baseline="0" dirty="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Any questions?</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of enrolment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Hierarchy</a:t>
            </a:r>
            <a:r>
              <a:rPr lang="en-GB" baseline="0" dirty="0"/>
              <a:t> – always approach </a:t>
            </a:r>
            <a:r>
              <a:rPr lang="en-GB" baseline="0" dirty="0" err="1"/>
              <a:t>PerLR</a:t>
            </a:r>
            <a:r>
              <a:rPr lang="en-GB" baseline="0" dirty="0"/>
              <a:t> first if available. If no such person, approach </a:t>
            </a:r>
            <a:r>
              <a:rPr lang="en-GB" baseline="0" dirty="0" err="1"/>
              <a:t>ProfLR</a:t>
            </a:r>
            <a:r>
              <a:rPr lang="en-GB" baseline="0" dirty="0"/>
              <a:t>. If a </a:t>
            </a:r>
            <a:r>
              <a:rPr lang="en-GB" baseline="0" dirty="0" err="1"/>
              <a:t>PerLR</a:t>
            </a:r>
            <a:r>
              <a:rPr lang="en-GB" baseline="0" dirty="0"/>
              <a:t> later becomes available before the patient regains capacity, they should be informed and consent should be obtained. Their consent or dissent will override that provided by the </a:t>
            </a:r>
            <a:r>
              <a:rPr lang="en-GB" baseline="0" dirty="0" err="1"/>
              <a:t>ProfLR</a:t>
            </a:r>
            <a:r>
              <a:rPr lang="en-GB" baseline="0" dirty="0"/>
              <a:t>.</a:t>
            </a:r>
          </a:p>
          <a:p>
            <a:endParaRPr lang="en-GB" baseline="0" dirty="0"/>
          </a:p>
          <a:p>
            <a:r>
              <a:rPr lang="en-GB" baseline="0" dirty="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1129802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a:t>[consent</a:t>
            </a:r>
            <a:r>
              <a:rPr lang="en-GB" baseline="0" dirty="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30</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a:t>
            </a:r>
            <a:r>
              <a:rPr lang="en-GB" baseline="0" dirty="0"/>
              <a:t> </a:t>
            </a:r>
            <a:r>
              <a:rPr lang="en-GB" baseline="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Written informed consent should be obtained if possible.</a:t>
            </a:r>
            <a:r>
              <a:rPr lang="en-GB" baseline="0" dirty="0"/>
              <a:t> Only in cases where it is not feasible, should witnessed verbal consent be obtained instead, e.g.</a:t>
            </a:r>
            <a:r>
              <a:rPr lang="en-GB" dirty="0"/>
              <a:t> if</a:t>
            </a:r>
            <a:r>
              <a:rPr lang="en-GB" baseline="0" dirty="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a:t>
            </a:r>
            <a:r>
              <a:rPr lang="en-GB" baseline="0" dirty="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witnessed</a:t>
            </a:r>
            <a:r>
              <a:rPr lang="en-GB" baseline="0" dirty="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Three signed copies of consent form – original in ISF, copy to patient/legal rep and copy for medical notes. </a:t>
            </a:r>
            <a:r>
              <a:rPr lang="en-GB" baseline="0"/>
              <a:t>If verbal consent has been obtained over the phone, you will need to send a copy to the personal legal representative.</a:t>
            </a:r>
            <a:endParaRPr lang="en-GB" baseline="0" dirty="0"/>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a:t>
            </a:r>
            <a:r>
              <a:rPr lang="en-GB" baseline="0" dirty="0"/>
              <a:t> patient is still in hospital – hospital team to check mortality status. If patient is discharged, WCTU team will check mortality</a:t>
            </a:r>
          </a:p>
          <a:p>
            <a:endParaRPr lang="en-GB" baseline="0" dirty="0"/>
          </a:p>
          <a:p>
            <a:r>
              <a:rPr lang="en-GB" baseline="0" dirty="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clarify with the patient/LR</a:t>
            </a:r>
            <a:r>
              <a:rPr lang="en-GB" baseline="0" dirty="0"/>
              <a:t> what exactly they’re withdrawing from – detail that on withdrawal form.</a:t>
            </a:r>
          </a:p>
          <a:p>
            <a:endParaRPr lang="en-GB" baseline="0" dirty="0"/>
          </a:p>
          <a:p>
            <a:r>
              <a:rPr lang="en-GB" baseline="0" dirty="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MHRA have confirmed that the drugs become IMP at the point of administration. Local protocols</a:t>
            </a:r>
            <a:r>
              <a:rPr lang="en-GB" baseline="0" dirty="0"/>
              <a:t> for drug management to be followed in full. Therefore no need for pharmacy file.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ISF/amendment management:</a:t>
            </a:r>
            <a:r>
              <a:rPr lang="en-GB" baseline="0" dirty="0">
                <a:solidFill>
                  <a:srgbClr val="92D050"/>
                </a:solidFill>
              </a:rPr>
              <a:t> </a:t>
            </a:r>
            <a:r>
              <a:rPr lang="en-GB" dirty="0">
                <a:solidFill>
                  <a:srgbClr val="92D050"/>
                </a:solidFill>
              </a:rPr>
              <a:t>Question to site – how would</a:t>
            </a:r>
            <a:r>
              <a:rPr lang="en-GB" baseline="0" dirty="0">
                <a:solidFill>
                  <a:srgbClr val="92D050"/>
                </a:solidFill>
              </a:rPr>
              <a:t> you like to receive updates to documentation? </a:t>
            </a: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Monitoring visits:</a:t>
            </a:r>
            <a:r>
              <a:rPr lang="en-GB" baseline="0" dirty="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Question to site -</a:t>
            </a:r>
            <a:r>
              <a:rPr lang="en-GB" baseline="0" dirty="0">
                <a:solidFill>
                  <a:srgbClr val="92D050"/>
                </a:solidFill>
              </a:rPr>
              <a:t> </a:t>
            </a:r>
            <a:r>
              <a:rPr lang="en-GB" dirty="0">
                <a:solidFill>
                  <a:srgbClr val="92D050"/>
                </a:solidFill>
              </a:rPr>
              <a:t>what is source data</a:t>
            </a:r>
            <a:r>
              <a:rPr lang="en-GB" baseline="0" dirty="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Archive – site to archive all trial documentation for minimum of 10 years. </a:t>
            </a:r>
          </a:p>
          <a:p>
            <a:endParaRPr lang="en-GB" baseline="0" dirty="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Reporting</a:t>
            </a:r>
            <a:r>
              <a:rPr lang="en-GB" baseline="0" dirty="0"/>
              <a:t> window can be extended if investigator site feels it is relevant to the IMP</a:t>
            </a:r>
            <a:endParaRPr lang="en-GB" dirty="0"/>
          </a:p>
          <a:p>
            <a:endParaRPr lang="en-GB" dirty="0"/>
          </a:p>
          <a:p>
            <a:r>
              <a:rPr lang="en-GB" dirty="0"/>
              <a:t>Event type - what makes it serious?</a:t>
            </a:r>
            <a:r>
              <a:rPr lang="en-GB" baseline="0" dirty="0"/>
              <a:t>: C</a:t>
            </a:r>
            <a:r>
              <a:rPr lang="en-GB" dirty="0"/>
              <a:t>larify reasons for exceptions - **provide</a:t>
            </a:r>
            <a:r>
              <a:rPr lang="en-GB" baseline="0" dirty="0"/>
              <a:t> examples?** - ask Matt</a:t>
            </a:r>
            <a:endParaRPr lang="en-GB" dirty="0"/>
          </a:p>
          <a:p>
            <a:endParaRPr lang="en-GB" dirty="0"/>
          </a:p>
          <a:p>
            <a:r>
              <a:rPr lang="en-GB" dirty="0"/>
              <a:t>If patient is randomised, but does not receive IMP - SAEs to reported up to and including 28 calendar days after randomisation.</a:t>
            </a:r>
          </a:p>
          <a:p>
            <a:endParaRPr lang="en-GB" dirty="0"/>
          </a:p>
          <a:p>
            <a:r>
              <a:rPr lang="en-GB" dirty="0" err="1"/>
              <a:t>SmPCs</a:t>
            </a:r>
            <a:r>
              <a:rPr lang="en-GB" dirty="0"/>
              <a:t>: Mannitol 10% and 15% Baxter Healthcare Ltd, 20% Fresenius </a:t>
            </a:r>
            <a:r>
              <a:rPr lang="en-GB" dirty="0" err="1"/>
              <a:t>Kabi</a:t>
            </a:r>
            <a:r>
              <a:rPr lang="en-GB" dirty="0"/>
              <a:t> Limited. Hypertonic saline 2.7% and 5% Fresenius </a:t>
            </a:r>
            <a:r>
              <a:rPr lang="en-GB" dirty="0" err="1"/>
              <a:t>Kabi</a:t>
            </a:r>
            <a:r>
              <a:rPr lang="en-GB" dirty="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SAE Continuation Form is available if required</a:t>
            </a:r>
          </a:p>
          <a:p>
            <a:endParaRPr lang="en-GB" dirty="0"/>
          </a:p>
          <a:p>
            <a:r>
              <a:rPr lang="en-GB" dirty="0"/>
              <a:t>Highlight requirement to be on delegation log for doctor assessing and the person completing the form.</a:t>
            </a:r>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Certain expected</a:t>
            </a:r>
            <a:r>
              <a:rPr lang="en-GB" baseline="0" dirty="0"/>
              <a:t> </a:t>
            </a:r>
            <a:r>
              <a:rPr lang="en-GB" dirty="0"/>
              <a:t>AEs are recorded</a:t>
            </a:r>
            <a:r>
              <a:rPr lang="en-GB" baseline="0" dirty="0"/>
              <a:t> on CRFs</a:t>
            </a:r>
            <a:endParaRPr lang="en-GB" dirty="0"/>
          </a:p>
          <a:p>
            <a:endParaRPr lang="en-GB" dirty="0"/>
          </a:p>
          <a:p>
            <a:r>
              <a:rPr lang="en-GB" dirty="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online</a:t>
            </a:r>
            <a:r>
              <a:rPr lang="en-GB" baseline="0" dirty="0"/>
              <a:t> non-compliance form for all non-compliances linked to a participant. </a:t>
            </a:r>
          </a:p>
          <a:p>
            <a:endParaRPr lang="en-GB" baseline="0" dirty="0"/>
          </a:p>
          <a:p>
            <a:r>
              <a:rPr lang="en-GB" baseline="0" dirty="0"/>
              <a:t>For general site level non-compliances (not linked to a particular participant) e.g. lost the ISF – please complete the separate form electronically or by hand and send to WCTU by email. </a:t>
            </a:r>
          </a:p>
          <a:p>
            <a:endParaRPr lang="en-GB" baseline="0" dirty="0"/>
          </a:p>
          <a:p>
            <a:r>
              <a:rPr lang="en-GB" baseline="0" dirty="0"/>
              <a:t>If you need any help or </a:t>
            </a:r>
            <a:r>
              <a:rPr lang="en-GB" sz="1200" kern="1200" baseline="0" dirty="0">
                <a:solidFill>
                  <a:schemeClr val="tx1"/>
                </a:solidFill>
                <a:effectLst/>
                <a:latin typeface="+mn-lt"/>
                <a:ea typeface="+mn-ea"/>
                <a:cs typeface="+mn-cs"/>
              </a:rPr>
              <a:t>come across a non-compliance that</a:t>
            </a:r>
            <a:r>
              <a:rPr lang="en-GB" sz="1200" kern="1200" dirty="0">
                <a:solidFill>
                  <a:schemeClr val="tx1"/>
                </a:solidFill>
                <a:effectLst/>
                <a:latin typeface="+mn-lt"/>
                <a:ea typeface="+mn-ea"/>
                <a:cs typeface="+mn-cs"/>
              </a:rPr>
              <a:t> believe is serious or requires urgent attention, please call or email</a:t>
            </a:r>
            <a:r>
              <a:rPr lang="en-GB" sz="1200" kern="1200" baseline="0" dirty="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Randomising</a:t>
            </a:r>
            <a:r>
              <a:rPr lang="en-GB" baseline="0" dirty="0"/>
              <a:t> participants – need a log in to the database and need to be on delegation log. </a:t>
            </a:r>
          </a:p>
          <a:p>
            <a:r>
              <a:rPr lang="en-GB" baseline="0" dirty="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r>
              <a:rPr lang="en-GB" dirty="0"/>
              <a:t>We are</a:t>
            </a:r>
            <a:r>
              <a:rPr lang="en-GB" baseline="0" dirty="0"/>
              <a:t> only collecting a copy of CV and GCP cert for the PI but it is </a:t>
            </a:r>
            <a:r>
              <a:rPr lang="en-GB" sz="1200" kern="1200" dirty="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a:solidFill>
                  <a:schemeClr val="tx1"/>
                </a:solidFill>
                <a:effectLst/>
                <a:latin typeface="+mn-lt"/>
                <a:ea typeface="+mn-ea"/>
                <a:cs typeface="+mn-cs"/>
              </a:rPr>
              <a:t> in your site file (just don’t need to send a copy to WCTU). </a:t>
            </a:r>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478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a:t>
            </a:r>
            <a:r>
              <a:rPr lang="en-GB" baseline="0" dirty="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t>Please use browsers </a:t>
            </a:r>
            <a:r>
              <a:rPr lang="en-GB" u="none" baseline="0" dirty="0"/>
              <a:t>Edge or Chrome – this is covered in the Data Collection Guide</a:t>
            </a:r>
            <a:endParaRPr lang="en-GB" u="none" dirty="0"/>
          </a:p>
          <a:p>
            <a:endParaRPr lang="en-GB" u="sng" dirty="0"/>
          </a:p>
          <a:p>
            <a:r>
              <a:rPr lang="en-GB" u="sng" dirty="0"/>
              <a:t>Browser		Compatibility</a:t>
            </a:r>
          </a:p>
          <a:p>
            <a:r>
              <a:rPr lang="en-GB" dirty="0"/>
              <a:t>Internet Explorer	Not compatible</a:t>
            </a:r>
          </a:p>
          <a:p>
            <a:r>
              <a:rPr lang="en-GB" dirty="0"/>
              <a:t>Edge		Fully supported (recommended)</a:t>
            </a:r>
          </a:p>
          <a:p>
            <a:r>
              <a:rPr lang="en-GB" dirty="0"/>
              <a:t>Chrome		Fully supported (recommended)</a:t>
            </a:r>
          </a:p>
          <a:p>
            <a:r>
              <a:rPr lang="en-GB" dirty="0"/>
              <a:t>Firefox		Not supported but usable</a:t>
            </a:r>
          </a:p>
          <a:p>
            <a:r>
              <a:rPr lang="en-GB" dirty="0"/>
              <a:t>Safari		Not supported (unknown usability)</a:t>
            </a:r>
          </a:p>
          <a:p>
            <a:r>
              <a:rPr lang="en-GB" dirty="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 – nothing above and beyond</a:t>
            </a:r>
            <a:r>
              <a:rPr lang="en-GB" sz="120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Day 0 = day</a:t>
            </a:r>
            <a:r>
              <a:rPr lang="en-GB" baseline="0" dirty="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Daily data should</a:t>
            </a:r>
            <a:r>
              <a:rPr lang="en-GB" baseline="0" dirty="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If not discussed earlier,</a:t>
            </a:r>
            <a:r>
              <a:rPr lang="en-GB" baseline="0" dirty="0">
                <a:solidFill>
                  <a:srgbClr val="92D050"/>
                </a:solidFill>
              </a:rPr>
              <a:t> q</a:t>
            </a:r>
            <a:r>
              <a:rPr lang="en-GB" dirty="0">
                <a:solidFill>
                  <a:srgbClr val="92D050"/>
                </a:solidFill>
              </a:rPr>
              <a:t>uestion to site – what is source data</a:t>
            </a:r>
            <a:r>
              <a:rPr lang="en-GB" baseline="0" dirty="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61</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62</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05/07/2022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05/07/2022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05/07/2022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05/07/2022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05/07/2022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48866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513925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a:t>Text here….</a:t>
            </a:r>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05/07/2022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05/07/2022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05/07/2022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05/07/2022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6.jpeg"/><Relationship Id="rId12"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jpg"/><Relationship Id="rId11" Type="http://schemas.openxmlformats.org/officeDocument/2006/relationships/image" Target="../media/image10.jpeg"/><Relationship Id="rId5" Type="http://schemas.openxmlformats.org/officeDocument/2006/relationships/image" Target="../media/image5.png"/><Relationship Id="rId10" Type="http://schemas.openxmlformats.org/officeDocument/2006/relationships/image" Target="../media/image9.jpg"/><Relationship Id="rId4" Type="http://schemas.openxmlformats.org/officeDocument/2006/relationships/hyperlink" Target="mailto:sostrial@warwick.ac.uk" TargetMode="External"/><Relationship Id="rId9"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hyperlink" Target="https://warwick.ac.uk/fac/sci/med/research/ctu/trials/sos/health/co-enrolment/"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23.emf"/><Relationship Id="rId5" Type="http://schemas.openxmlformats.org/officeDocument/2006/relationships/image" Target="../media/image3.jp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5.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26.jpg"/></Relationships>
</file>

<file path=ppt/slides/_rels/slide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hyperlink" Target="mailto:WCTUQA@warwick.ac.uk"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3.jpg"/><Relationship Id="rId2" Type="http://schemas.openxmlformats.org/officeDocument/2006/relationships/notesSlide" Target="../notesSlides/notesSlide39.xml"/><Relationship Id="rId1" Type="http://schemas.openxmlformats.org/officeDocument/2006/relationships/slideLayout" Target="../slideLayouts/slideLayout18.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hyperlink" Target="https://docs.google.com/forms/d/e/1FAIpQLScv5XTwVbbRNXhru1jDU70u1bE8xw3UaHW2XCoYmQ4FIXgcvQ/viewfor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18.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jpg"/><Relationship Id="rId9" Type="http://schemas.openxmlformats.org/officeDocument/2006/relationships/image" Target="../media/image42.png"/></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43.jpeg"/></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a:t>Site Initiation Visit</a:t>
            </a:r>
          </a:p>
        </p:txBody>
      </p:sp>
      <p:sp>
        <p:nvSpPr>
          <p:cNvPr id="10" name="Text Placeholder 9"/>
          <p:cNvSpPr>
            <a:spLocks noGrp="1"/>
          </p:cNvSpPr>
          <p:nvPr>
            <p:ph type="body" sz="quarter" idx="11"/>
          </p:nvPr>
        </p:nvSpPr>
        <p:spPr>
          <a:xfrm>
            <a:off x="395536" y="6056709"/>
            <a:ext cx="8424936" cy="648072"/>
          </a:xfrm>
        </p:spPr>
        <p:txBody>
          <a:bodyPr>
            <a:normAutofit/>
          </a:bodyPr>
          <a:lstStyle/>
          <a:p>
            <a:r>
              <a:rPr lang="en-US" sz="2800" dirty="0"/>
              <a:t>V9.0</a:t>
            </a:r>
            <a:r>
              <a:rPr lang="en-US" sz="2800" dirty="0">
                <a:solidFill>
                  <a:srgbClr val="FF0000"/>
                </a:solidFill>
              </a:rPr>
              <a:t>  </a:t>
            </a:r>
            <a:r>
              <a:rPr lang="en-US" sz="2800" dirty="0">
                <a:solidFill>
                  <a:schemeClr val="tx1"/>
                </a:solidFill>
              </a:rPr>
              <a:t>11 May 2022 </a:t>
            </a:r>
            <a:endParaRPr lang="en-US" sz="2800" strike="sngStrike"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a:t>Randomised</a:t>
            </a:r>
            <a:r>
              <a:rPr lang="en-US" dirty="0"/>
              <a:t> controlled </a:t>
            </a:r>
            <a:r>
              <a:rPr lang="en-US" b="1" dirty="0"/>
              <a:t>open label </a:t>
            </a:r>
            <a:r>
              <a:rPr lang="en-US" dirty="0"/>
              <a:t>phase III clinical/cost-effectiveness RCT comparing </a:t>
            </a:r>
            <a:r>
              <a:rPr lang="en-US" b="1" dirty="0"/>
              <a:t>mannitol </a:t>
            </a:r>
            <a:r>
              <a:rPr lang="en-US" dirty="0"/>
              <a:t>and </a:t>
            </a:r>
            <a:r>
              <a:rPr lang="en-US" b="1" dirty="0"/>
              <a:t>hypertonic saline</a:t>
            </a:r>
            <a:endParaRPr lang="en-US" dirty="0"/>
          </a:p>
          <a:p>
            <a:pPr lvl="1"/>
            <a:r>
              <a:rPr lang="en-US" dirty="0"/>
              <a:t>Internal pilot (6 months)</a:t>
            </a:r>
          </a:p>
          <a:p>
            <a:pPr lvl="1">
              <a:spcAft>
                <a:spcPts val="1200"/>
              </a:spcAft>
            </a:pPr>
            <a:r>
              <a:rPr lang="en-US" dirty="0"/>
              <a:t>Blinded assessment of primary outcome at 6 months after randomisation</a:t>
            </a:r>
          </a:p>
          <a:p>
            <a:pPr>
              <a:spcAft>
                <a:spcPts val="1200"/>
              </a:spcAft>
            </a:pPr>
            <a:r>
              <a:rPr lang="en-US" dirty="0"/>
              <a:t>Adult patient </a:t>
            </a:r>
            <a:r>
              <a:rPr lang="en-US" u="sng" dirty="0"/>
              <a:t>&gt;</a:t>
            </a:r>
            <a:r>
              <a:rPr lang="en-US" dirty="0"/>
              <a:t>16 with severe TBI and raised ICP requiring ICU</a:t>
            </a:r>
          </a:p>
          <a:p>
            <a:pPr>
              <a:spcAft>
                <a:spcPts val="1200"/>
              </a:spcAft>
            </a:pPr>
            <a:r>
              <a:rPr lang="en-US" dirty="0"/>
              <a:t>Multi-</a:t>
            </a:r>
            <a:r>
              <a:rPr lang="en-US" dirty="0" err="1"/>
              <a:t>centre</a:t>
            </a:r>
            <a:r>
              <a:rPr lang="en-US" dirty="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recruitment</a:t>
            </a:r>
          </a:p>
          <a:p>
            <a:pPr>
              <a:spcAft>
                <a:spcPts val="1200"/>
              </a:spcAft>
            </a:pPr>
            <a:r>
              <a:rPr lang="en-US" dirty="0"/>
              <a:t>Overall recruitment target </a:t>
            </a:r>
            <a:r>
              <a:rPr lang="en-US" b="1" dirty="0"/>
              <a:t>638 patients in 36 months </a:t>
            </a:r>
            <a:r>
              <a:rPr lang="en-US" dirty="0"/>
              <a:t>(average 1 patient per </a:t>
            </a:r>
            <a:r>
              <a:rPr lang="en-US" dirty="0" err="1"/>
              <a:t>centre</a:t>
            </a:r>
            <a:r>
              <a:rPr lang="en-US" dirty="0"/>
              <a:t> per month)</a:t>
            </a:r>
            <a:endParaRPr lang="en-US" b="1" dirty="0"/>
          </a:p>
          <a:p>
            <a:pPr>
              <a:spcAft>
                <a:spcPts val="1200"/>
              </a:spcAft>
            </a:pPr>
            <a:r>
              <a:rPr lang="en-US" dirty="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a:t>Slide 10</a:t>
            </a:r>
          </a:p>
        </p:txBody>
      </p:sp>
    </p:spTree>
    <p:extLst>
      <p:ext uri="{BB962C8B-B14F-4D97-AF65-F5344CB8AC3E}">
        <p14:creationId xmlns:p14="http://schemas.microsoft.com/office/powerpoint/2010/main" val="243511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a:t>Outcomes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Primary outcome: GOS-E at 6 months post-TBI</a:t>
            </a:r>
          </a:p>
          <a:p>
            <a:r>
              <a:rPr lang="en-US" dirty="0"/>
              <a:t>Secondary outcomes:</a:t>
            </a:r>
          </a:p>
          <a:p>
            <a:pPr lvl="1"/>
            <a:r>
              <a:rPr lang="en-US" dirty="0"/>
              <a:t>Efficacy: ICP control, Progression to stage 3 therapies</a:t>
            </a:r>
          </a:p>
          <a:p>
            <a:pPr lvl="1"/>
            <a:r>
              <a:rPr lang="en-US" dirty="0"/>
              <a:t>Resource use: Organ support on ICU, ICU LOS, Hospital LOS</a:t>
            </a:r>
          </a:p>
          <a:p>
            <a:pPr lvl="1"/>
            <a:r>
              <a:rPr lang="en-US" dirty="0"/>
              <a:t>Patient outcomes: </a:t>
            </a:r>
            <a:r>
              <a:rPr lang="en-US" dirty="0" err="1"/>
              <a:t>mOHS</a:t>
            </a:r>
            <a:r>
              <a:rPr lang="en-US" dirty="0"/>
              <a:t> at discharge, GOS-E at 12 months, Survival (discharge, 3/6/12 months), Quality of life – EQ-5D (discharge, 3/6/12 months)</a:t>
            </a:r>
          </a:p>
          <a:p>
            <a:pPr lvl="1"/>
            <a:r>
              <a:rPr lang="en-US" dirty="0"/>
              <a:t>Serious adverse events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11</a:t>
            </a:r>
          </a:p>
        </p:txBody>
      </p:sp>
    </p:spTree>
    <p:extLst>
      <p:ext uri="{BB962C8B-B14F-4D97-AF65-F5344CB8AC3E}">
        <p14:creationId xmlns:p14="http://schemas.microsoft.com/office/powerpoint/2010/main" val="213383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a:t>Potential side effects</a:t>
            </a:r>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Renal failure (M&gt;HHS, if </a:t>
            </a:r>
            <a:r>
              <a:rPr lang="en-GB" sz="2400" dirty="0" err="1"/>
              <a:t>sOsm</a:t>
            </a:r>
            <a:r>
              <a:rPr lang="en-GB" sz="2400" dirty="0"/>
              <a:t> &gt;320)</a:t>
            </a:r>
          </a:p>
          <a:p>
            <a:r>
              <a:rPr lang="en-GB" sz="2400" dirty="0"/>
              <a:t>Central pontine </a:t>
            </a:r>
            <a:r>
              <a:rPr lang="en-GB" sz="2400" dirty="0" err="1"/>
              <a:t>myelinolysis</a:t>
            </a:r>
            <a:endParaRPr lang="en-GB" sz="2400" dirty="0"/>
          </a:p>
          <a:p>
            <a:r>
              <a:rPr lang="en-GB" sz="2400" dirty="0"/>
              <a:t>Rebound increase in ICP after bolus</a:t>
            </a:r>
          </a:p>
          <a:p>
            <a:r>
              <a:rPr lang="en-GB" sz="2400" dirty="0"/>
              <a:t>Metabolic acidosis</a:t>
            </a:r>
            <a:endParaRPr lang="en-GB" dirty="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12</a:t>
            </a:r>
          </a:p>
        </p:txBody>
      </p:sp>
    </p:spTree>
    <p:extLst>
      <p:ext uri="{BB962C8B-B14F-4D97-AF65-F5344CB8AC3E}">
        <p14:creationId xmlns:p14="http://schemas.microsoft.com/office/powerpoint/2010/main" val="1501168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a:t>OSMOTIC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Planned sub-study of the SOS Trial</a:t>
            </a:r>
          </a:p>
          <a:p>
            <a:r>
              <a:rPr lang="en-US" b="1" dirty="0"/>
              <a:t>Aim to investigate the mechanisms behind any potential benefit of either mannitol or HTS</a:t>
            </a:r>
          </a:p>
          <a:p>
            <a:pPr lvl="1"/>
            <a:r>
              <a:rPr lang="en-US" dirty="0"/>
              <a:t>Likely will be equivalent in reducing ICP</a:t>
            </a:r>
          </a:p>
          <a:p>
            <a:pPr lvl="1"/>
            <a:r>
              <a:rPr lang="en-US" dirty="0"/>
              <a:t>?other effects on neuronal injury, </a:t>
            </a:r>
            <a:r>
              <a:rPr lang="en-US" dirty="0" err="1"/>
              <a:t>neuroinflammation</a:t>
            </a:r>
            <a:r>
              <a:rPr lang="en-US" dirty="0"/>
              <a:t> or other pathophysiological pathway on top of osmotic action</a:t>
            </a:r>
          </a:p>
          <a:p>
            <a:r>
              <a:rPr lang="en-US" b="1" dirty="0"/>
              <a:t>Serum samples from recruited patients – markers of</a:t>
            </a:r>
            <a:r>
              <a:rPr lang="en-US" dirty="0"/>
              <a:t>:</a:t>
            </a:r>
          </a:p>
          <a:p>
            <a:pPr lvl="1"/>
            <a:r>
              <a:rPr lang="en-US" dirty="0"/>
              <a:t>Neuronal injury </a:t>
            </a:r>
          </a:p>
          <a:p>
            <a:pPr lvl="1"/>
            <a:r>
              <a:rPr lang="en-US" dirty="0"/>
              <a:t>Inflammatory pathways</a:t>
            </a:r>
          </a:p>
          <a:p>
            <a:r>
              <a:rPr lang="en-US" b="1" dirty="0"/>
              <a:t>Automated analysis of CT scans</a:t>
            </a:r>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a:t>Slide 13</a:t>
            </a:r>
          </a:p>
        </p:txBody>
      </p:sp>
    </p:spTree>
    <p:extLst>
      <p:ext uri="{BB962C8B-B14F-4D97-AF65-F5344CB8AC3E}">
        <p14:creationId xmlns:p14="http://schemas.microsoft.com/office/powerpoint/2010/main" val="321499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55720"/>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14</a:t>
            </a:r>
          </a:p>
        </p:txBody>
      </p:sp>
      <p:sp>
        <p:nvSpPr>
          <p:cNvPr id="3" name="TextBox 2"/>
          <p:cNvSpPr txBox="1"/>
          <p:nvPr/>
        </p:nvSpPr>
        <p:spPr>
          <a:xfrm>
            <a:off x="258236" y="1347218"/>
            <a:ext cx="8577725" cy="1938992"/>
          </a:xfrm>
          <a:prstGeom prst="rect">
            <a:avLst/>
          </a:prstGeom>
          <a:noFill/>
        </p:spPr>
        <p:txBody>
          <a:bodyPr wrap="square" rtlCol="0">
            <a:spAutoFit/>
          </a:bodyPr>
          <a:lstStyle/>
          <a:p>
            <a:r>
              <a:rPr lang="en-GB" sz="2400" b="1" dirty="0"/>
              <a:t>The pilot phase has been successfully completed (May 2021-October 2021). </a:t>
            </a:r>
          </a:p>
          <a:p>
            <a:r>
              <a:rPr lang="en-GB" sz="2400" dirty="0"/>
              <a:t>The recruitment rate is anticipated to be one patient per centre, per month open to recruitment. Success criteria for recruitment was based on the traffic light system:</a:t>
            </a:r>
          </a:p>
        </p:txBody>
      </p:sp>
      <p:sp>
        <p:nvSpPr>
          <p:cNvPr id="9" name="TextBox 8"/>
          <p:cNvSpPr txBox="1"/>
          <p:nvPr/>
        </p:nvSpPr>
        <p:spPr>
          <a:xfrm>
            <a:off x="395535" y="3320276"/>
            <a:ext cx="1298640" cy="2831544"/>
          </a:xfrm>
          <a:prstGeom prst="rect">
            <a:avLst/>
          </a:prstGeom>
          <a:noFill/>
        </p:spPr>
        <p:txBody>
          <a:bodyPr wrap="square" rtlCol="0">
            <a:spAutoFit/>
          </a:bodyPr>
          <a:lstStyle/>
          <a:p>
            <a:pPr>
              <a:spcAft>
                <a:spcPts val="600"/>
              </a:spcAft>
            </a:pPr>
            <a:r>
              <a:rPr lang="en-GB" sz="2400" b="1" dirty="0">
                <a:solidFill>
                  <a:srgbClr val="00B050"/>
                </a:solidFill>
              </a:rPr>
              <a:t>Go:</a:t>
            </a:r>
          </a:p>
          <a:p>
            <a:endParaRPr lang="en-GB" sz="2400" b="1" dirty="0">
              <a:solidFill>
                <a:srgbClr val="00B050"/>
              </a:solidFill>
            </a:endParaRPr>
          </a:p>
          <a:p>
            <a:endParaRPr lang="en-GB" sz="2400" b="1" dirty="0">
              <a:solidFill>
                <a:srgbClr val="00B050"/>
              </a:solidFill>
            </a:endParaRPr>
          </a:p>
          <a:p>
            <a:pPr>
              <a:spcAft>
                <a:spcPts val="600"/>
              </a:spcAft>
            </a:pPr>
            <a:r>
              <a:rPr lang="en-GB" sz="2400" b="1">
                <a:solidFill>
                  <a:srgbClr val="F79646"/>
                </a:solidFill>
              </a:rPr>
              <a:t>Amend:</a:t>
            </a:r>
            <a:endParaRPr lang="en-GB" sz="2400" b="1" dirty="0">
              <a:solidFill>
                <a:srgbClr val="F79646"/>
              </a:solidFill>
            </a:endParaRPr>
          </a:p>
          <a:p>
            <a:endParaRPr lang="en-GB" sz="2400" b="1" dirty="0">
              <a:solidFill>
                <a:srgbClr val="F79646"/>
              </a:solidFill>
            </a:endParaRPr>
          </a:p>
          <a:p>
            <a:endParaRPr lang="en-GB" sz="2400" b="1" dirty="0">
              <a:solidFill>
                <a:srgbClr val="FF0000"/>
              </a:solidFill>
            </a:endParaRPr>
          </a:p>
          <a:p>
            <a:r>
              <a:rPr lang="en-GB" sz="2400" b="1" dirty="0">
                <a:solidFill>
                  <a:srgbClr val="FF0000"/>
                </a:solidFill>
              </a:rPr>
              <a:t>Stop</a:t>
            </a:r>
            <a:r>
              <a:rPr lang="en-GB" sz="2400" dirty="0">
                <a:solidFill>
                  <a:srgbClr val="FF0000"/>
                </a:solidFill>
              </a:rPr>
              <a:t>:</a:t>
            </a:r>
            <a:endParaRPr lang="en-GB" sz="2400" b="1" dirty="0">
              <a:solidFill>
                <a:srgbClr val="F79646"/>
              </a:solidFill>
            </a:endParaRPr>
          </a:p>
        </p:txBody>
      </p:sp>
      <p:sp>
        <p:nvSpPr>
          <p:cNvPr id="10" name="TextBox 9"/>
          <p:cNvSpPr txBox="1"/>
          <p:nvPr/>
        </p:nvSpPr>
        <p:spPr>
          <a:xfrm>
            <a:off x="1460032" y="3335640"/>
            <a:ext cx="7337690" cy="3200876"/>
          </a:xfrm>
          <a:prstGeom prst="rect">
            <a:avLst/>
          </a:prstGeom>
          <a:noFill/>
        </p:spPr>
        <p:txBody>
          <a:bodyPr wrap="square" rtlCol="0">
            <a:spAutoFit/>
          </a:bodyPr>
          <a:lstStyle/>
          <a:p>
            <a:pPr>
              <a:spcAft>
                <a:spcPts val="600"/>
              </a:spcAft>
            </a:pPr>
            <a:r>
              <a:rPr lang="en-GB" sz="2400" dirty="0"/>
              <a:t>75-100% recruitment = progress to main trial following a review of screening logs and protocol. Any barriers to recruitment will be addressed.</a:t>
            </a:r>
          </a:p>
          <a:p>
            <a:pPr>
              <a:spcAft>
                <a:spcPts val="600"/>
              </a:spcAft>
            </a:pPr>
            <a:r>
              <a:rPr lang="en-GB" sz="2400" dirty="0"/>
              <a:t>50-75% recruitment = progress to main trial with additional sites being recruited as well as a screening log and protocol review.</a:t>
            </a:r>
          </a:p>
          <a:p>
            <a:r>
              <a:rPr lang="en-GB" sz="2400" dirty="0"/>
              <a:t>&lt;50% recruitment = the decision to progress will be made by the TSC in association with the funder.</a:t>
            </a:r>
          </a:p>
        </p:txBody>
      </p:sp>
    </p:spTree>
    <p:extLst>
      <p:ext uri="{BB962C8B-B14F-4D97-AF65-F5344CB8AC3E}">
        <p14:creationId xmlns:p14="http://schemas.microsoft.com/office/powerpoint/2010/main" val="4210954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a:t>Inclusion criteria:</a:t>
            </a:r>
          </a:p>
          <a:p>
            <a:pPr marL="0" indent="0">
              <a:spcAft>
                <a:spcPts val="600"/>
              </a:spcAft>
              <a:buFont typeface="Arial" panose="020B0604020202020204" pitchFamily="34" charset="0"/>
              <a:buNone/>
            </a:pPr>
            <a:endParaRPr lang="en-US" sz="900" b="1" dirty="0"/>
          </a:p>
          <a:p>
            <a:pPr lvl="1">
              <a:spcAft>
                <a:spcPts val="1200"/>
              </a:spcAft>
              <a:buClr>
                <a:srgbClr val="00B050"/>
              </a:buClr>
              <a:buFont typeface="Wingdings 2" panose="05020102010507070707" pitchFamily="18" charset="2"/>
              <a:buChar char="P"/>
            </a:pPr>
            <a:r>
              <a:rPr lang="en-US" dirty="0"/>
              <a:t>Adult </a:t>
            </a:r>
            <a:r>
              <a:rPr lang="en-US" u="sng" dirty="0"/>
              <a:t>&gt;</a:t>
            </a:r>
            <a:r>
              <a:rPr lang="en-US" dirty="0"/>
              <a:t> 16</a:t>
            </a:r>
          </a:p>
          <a:p>
            <a:pPr lvl="1">
              <a:spcAft>
                <a:spcPts val="1200"/>
              </a:spcAft>
              <a:buClr>
                <a:srgbClr val="00B050"/>
              </a:buClr>
              <a:buFont typeface="Wingdings 2" panose="05020102010507070707" pitchFamily="18" charset="2"/>
              <a:buChar char="P"/>
            </a:pPr>
            <a:r>
              <a:rPr lang="en-US" dirty="0"/>
              <a:t>Admission to ICU with TBI</a:t>
            </a:r>
          </a:p>
          <a:p>
            <a:pPr lvl="1">
              <a:spcAft>
                <a:spcPts val="1200"/>
              </a:spcAft>
              <a:buClr>
                <a:srgbClr val="00B050"/>
              </a:buClr>
              <a:buFont typeface="Wingdings 2" panose="05020102010507070707" pitchFamily="18" charset="2"/>
              <a:buChar char="P"/>
            </a:pPr>
            <a:r>
              <a:rPr lang="en-US" dirty="0"/>
              <a:t>ICP &gt; 20mmHg for more than 5 </a:t>
            </a:r>
            <a:r>
              <a:rPr lang="en-US" dirty="0" err="1"/>
              <a:t>mins</a:t>
            </a:r>
            <a:r>
              <a:rPr lang="en-US" dirty="0"/>
              <a:t> despite stage 1 measures</a:t>
            </a:r>
          </a:p>
          <a:p>
            <a:pPr lvl="1">
              <a:spcAft>
                <a:spcPts val="1200"/>
              </a:spcAft>
              <a:buClr>
                <a:srgbClr val="00B050"/>
              </a:buClr>
              <a:buFont typeface="Wingdings 2" panose="05020102010507070707" pitchFamily="18" charset="2"/>
              <a:buChar char="P"/>
            </a:pPr>
            <a:r>
              <a:rPr lang="en-US" dirty="0"/>
              <a:t>&lt; 10 days from initial TBI</a:t>
            </a:r>
          </a:p>
          <a:p>
            <a:pPr lvl="1">
              <a:spcAft>
                <a:spcPts val="1200"/>
              </a:spcAft>
              <a:buClr>
                <a:srgbClr val="00B050"/>
              </a:buClr>
              <a:buFont typeface="Wingdings 2" panose="05020102010507070707" pitchFamily="18" charset="2"/>
              <a:buChar char="P"/>
            </a:pPr>
            <a:r>
              <a:rPr lang="en-US" dirty="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943341"/>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Exclusion criteria:</a:t>
            </a:r>
          </a:p>
          <a:p>
            <a:pPr>
              <a:buFont typeface="Calibri" panose="020F0502020204030204" pitchFamily="34" charset="0"/>
              <a:buChar char="X"/>
            </a:pPr>
            <a:endParaRPr lang="en-US" sz="900" b="1" dirty="0"/>
          </a:p>
          <a:p>
            <a:pPr lvl="1">
              <a:spcAft>
                <a:spcPts val="1200"/>
              </a:spcAft>
              <a:buClr>
                <a:srgbClr val="FF0000"/>
              </a:buClr>
              <a:buFont typeface="Calibri" panose="020F0502020204030204" pitchFamily="34" charset="0"/>
              <a:buChar char="x"/>
            </a:pPr>
            <a:r>
              <a:rPr lang="en-GB" sz="2600" dirty="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a:t>Pregnancy*</a:t>
            </a:r>
          </a:p>
          <a:p>
            <a:pPr lvl="1">
              <a:spcAft>
                <a:spcPts val="1200"/>
              </a:spcAft>
              <a:buClr>
                <a:srgbClr val="FF0000"/>
              </a:buClr>
              <a:buFont typeface="Calibri" panose="020F0502020204030204" pitchFamily="34" charset="0"/>
              <a:buChar char="x"/>
            </a:pPr>
            <a:r>
              <a:rPr lang="en-GB" sz="2600" dirty="0"/>
              <a:t>Severe </a:t>
            </a:r>
            <a:r>
              <a:rPr lang="en-GB" sz="2600" dirty="0" err="1"/>
              <a:t>hypernatraemia</a:t>
            </a:r>
            <a:r>
              <a:rPr lang="en-GB" sz="2600" dirty="0"/>
              <a:t> (serum Na &gt; 155mmol/L)</a:t>
            </a:r>
          </a:p>
          <a:p>
            <a:pPr lvl="1">
              <a:spcAft>
                <a:spcPts val="1200"/>
              </a:spcAft>
              <a:buClr>
                <a:srgbClr val="FF0000"/>
              </a:buClr>
              <a:buFont typeface="Calibri" panose="020F0502020204030204" pitchFamily="34" charset="0"/>
              <a:buChar char="x"/>
            </a:pPr>
            <a:r>
              <a:rPr lang="en-GB" sz="2600" dirty="0"/>
              <a:t>2 or more prior doses of hyperosmolar therapy given on ICU</a:t>
            </a:r>
          </a:p>
          <a:p>
            <a:pPr marL="457200" lvl="1" indent="0">
              <a:spcAft>
                <a:spcPts val="1200"/>
              </a:spcAft>
              <a:buClr>
                <a:srgbClr val="FF0000"/>
              </a:buClr>
              <a:buNone/>
            </a:pPr>
            <a:r>
              <a:rPr lang="en-US" sz="2100" i="1" dirty="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15</a:t>
            </a:r>
          </a:p>
        </p:txBody>
      </p:sp>
    </p:spTree>
    <p:extLst>
      <p:ext uri="{BB962C8B-B14F-4D97-AF65-F5344CB8AC3E}">
        <p14:creationId xmlns:p14="http://schemas.microsoft.com/office/powerpoint/2010/main" val="230444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a:t>Screening process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PI responsibility to make treating teams aware of trial</a:t>
            </a:r>
          </a:p>
          <a:p>
            <a:pPr>
              <a:spcAft>
                <a:spcPts val="1200"/>
              </a:spcAft>
            </a:pPr>
            <a:r>
              <a:rPr lang="en-US" dirty="0"/>
              <a:t>All patients admitted to ICU with severe TBI should be screened</a:t>
            </a:r>
          </a:p>
          <a:p>
            <a:pPr>
              <a:spcAft>
                <a:spcPts val="1200"/>
              </a:spcAft>
            </a:pPr>
            <a:r>
              <a:rPr lang="en-US" dirty="0"/>
              <a:t>Screening should be a continuous process</a:t>
            </a:r>
          </a:p>
          <a:p>
            <a:pPr>
              <a:spcAft>
                <a:spcPts val="1200"/>
              </a:spcAft>
            </a:pPr>
            <a:r>
              <a:rPr lang="en-US" dirty="0"/>
              <a:t>Screening data to be entered on the SOS web application – only enter data for each patient </a:t>
            </a:r>
            <a:r>
              <a:rPr lang="en-US" u="sng" dirty="0"/>
              <a:t>once</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a:t>Slide 16</a:t>
            </a:r>
          </a:p>
        </p:txBody>
      </p:sp>
    </p:spTree>
    <p:extLst>
      <p:ext uri="{BB962C8B-B14F-4D97-AF65-F5344CB8AC3E}">
        <p14:creationId xmlns:p14="http://schemas.microsoft.com/office/powerpoint/2010/main" val="153095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a:t>Screening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a:t>Slide 17</a:t>
            </a:r>
          </a:p>
        </p:txBody>
      </p:sp>
    </p:spTree>
    <p:extLst>
      <p:ext uri="{BB962C8B-B14F-4D97-AF65-F5344CB8AC3E}">
        <p14:creationId xmlns:p14="http://schemas.microsoft.com/office/powerpoint/2010/main" val="26334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9109A68-5324-358C-8A24-2A111EE032DF}"/>
              </a:ext>
            </a:extLst>
          </p:cNvPr>
          <p:cNvPicPr>
            <a:picLocks noChangeAspect="1"/>
          </p:cNvPicPr>
          <p:nvPr/>
        </p:nvPicPr>
        <p:blipFill>
          <a:blip r:embed="rId3"/>
          <a:stretch>
            <a:fillRect/>
          </a:stretch>
        </p:blipFill>
        <p:spPr>
          <a:xfrm>
            <a:off x="5224798" y="1149213"/>
            <a:ext cx="3679403" cy="5318602"/>
          </a:xfrm>
          <a:prstGeom prst="rect">
            <a:avLst/>
          </a:prstGeom>
        </p:spPr>
      </p:pic>
      <p:sp>
        <p:nvSpPr>
          <p:cNvPr id="4" name="Text Placeholder 3"/>
          <p:cNvSpPr>
            <a:spLocks noGrp="1"/>
          </p:cNvSpPr>
          <p:nvPr>
            <p:ph type="body" sz="quarter" idx="10"/>
          </p:nvPr>
        </p:nvSpPr>
        <p:spPr>
          <a:xfrm>
            <a:off x="360986" y="150989"/>
            <a:ext cx="6719713" cy="648816"/>
          </a:xfrm>
        </p:spPr>
        <p:txBody>
          <a:bodyPr/>
          <a:lstStyle/>
          <a:p>
            <a:r>
              <a:rPr lang="en-US" dirty="0"/>
              <a:t>Confirmation of eligibility</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3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7100" dirty="0"/>
              <a:t>Eligibility must be assessed and confirmed by a </a:t>
            </a:r>
            <a:r>
              <a:rPr lang="en-GB" sz="7100" b="1" u="sng" dirty="0"/>
              <a:t>medically qualified doctor only, prior to the patient being enrolled</a:t>
            </a:r>
          </a:p>
          <a:p>
            <a:pPr>
              <a:spcAft>
                <a:spcPts val="1200"/>
              </a:spcAft>
            </a:pPr>
            <a:r>
              <a:rPr lang="en-GB" sz="7100" dirty="0"/>
              <a:t>The screening and eligibility form can be signed at the time or as soon as practically possible after enrolment</a:t>
            </a:r>
          </a:p>
          <a:p>
            <a:pPr>
              <a:spcAft>
                <a:spcPts val="1200"/>
              </a:spcAft>
            </a:pPr>
            <a:r>
              <a:rPr lang="en-GB" sz="7100" dirty="0"/>
              <a:t>The justification for the patient meeting </a:t>
            </a:r>
            <a:r>
              <a:rPr lang="en-GB" sz="7100" b="1" u="sng" dirty="0"/>
              <a:t>all</a:t>
            </a:r>
            <a:r>
              <a:rPr lang="en-GB" sz="7100" dirty="0"/>
              <a:t> of the eligibility criteria must be clearly documented in the patient’s medical notes for monitoring purposes</a:t>
            </a:r>
          </a:p>
          <a:p>
            <a:pPr lvl="1">
              <a:spcAft>
                <a:spcPts val="1200"/>
              </a:spcAft>
            </a:pPr>
            <a:r>
              <a:rPr lang="en-GB" sz="7100" dirty="0"/>
              <a:t>This must include ICP and serum Na readings at point of confirming eligibility</a:t>
            </a:r>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Oval 1"/>
          <p:cNvSpPr/>
          <p:nvPr/>
        </p:nvSpPr>
        <p:spPr>
          <a:xfrm>
            <a:off x="4976446" y="3438053"/>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18</a:t>
            </a:r>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a:t>Use online randomisation form</a:t>
            </a:r>
          </a:p>
          <a:p>
            <a:pPr>
              <a:spcAft>
                <a:spcPts val="1200"/>
              </a:spcAft>
            </a:pPr>
            <a:endParaRPr lang="en-GB"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system granted once training complete and ‘green light’ to begin recruitment</a:t>
            </a:r>
          </a:p>
          <a:p>
            <a:pPr marL="457200" indent="-457200">
              <a:spcAft>
                <a:spcPts val="1200"/>
              </a:spcAft>
              <a:buFont typeface="Arial" panose="020B0604020202020204" pitchFamily="34" charset="0"/>
              <a:buChar char="•"/>
            </a:pPr>
            <a:r>
              <a:rPr lang="en-GB" sz="2600" dirty="0"/>
              <a:t>Backup =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19</a:t>
            </a:r>
          </a:p>
        </p:txBody>
      </p:sp>
    </p:spTree>
    <p:extLst>
      <p:ext uri="{BB962C8B-B14F-4D97-AF65-F5344CB8AC3E}">
        <p14:creationId xmlns:p14="http://schemas.microsoft.com/office/powerpoint/2010/main" val="114090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BFE64B-216C-4676-B8CD-6E7749C361D4}"/>
              </a:ext>
            </a:extLst>
          </p:cNvPr>
          <p:cNvPicPr>
            <a:picLocks noChangeAspect="1"/>
          </p:cNvPicPr>
          <p:nvPr/>
        </p:nvPicPr>
        <p:blipFill>
          <a:blip r:embed="rId3"/>
          <a:stretch>
            <a:fillRect/>
          </a:stretch>
        </p:blipFill>
        <p:spPr>
          <a:xfrm>
            <a:off x="2986171" y="7368527"/>
            <a:ext cx="970236" cy="1210674"/>
          </a:xfrm>
          <a:prstGeom prst="rect">
            <a:avLst/>
          </a:prstGeom>
        </p:spPr>
      </p:pic>
      <p:sp>
        <p:nvSpPr>
          <p:cNvPr id="4" name="Text Placeholder 3"/>
          <p:cNvSpPr>
            <a:spLocks noGrp="1"/>
          </p:cNvSpPr>
          <p:nvPr>
            <p:ph type="body" sz="quarter" idx="10"/>
          </p:nvPr>
        </p:nvSpPr>
        <p:spPr>
          <a:xfrm>
            <a:off x="149277" y="659976"/>
            <a:ext cx="6192763" cy="648816"/>
          </a:xfrm>
        </p:spPr>
        <p:txBody>
          <a:bodyPr/>
          <a:lstStyle/>
          <a:p>
            <a:r>
              <a:rPr lang="en-US" dirty="0"/>
              <a:t>General Study Information</a:t>
            </a:r>
          </a:p>
        </p:txBody>
      </p:sp>
      <p:graphicFrame>
        <p:nvGraphicFramePr>
          <p:cNvPr id="2" name="Table 1"/>
          <p:cNvGraphicFramePr>
            <a:graphicFrameLocks noGrp="1"/>
          </p:cNvGraphicFramePr>
          <p:nvPr>
            <p:extLst>
              <p:ext uri="{D42A27DB-BD31-4B8C-83A1-F6EECF244321}">
                <p14:modId xmlns:p14="http://schemas.microsoft.com/office/powerpoint/2010/main" val="1183852004"/>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sz="1800" dirty="0"/>
                        <a:t>Chief Investigator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err="1"/>
                        <a:t>Prof.</a:t>
                      </a:r>
                      <a:r>
                        <a:rPr lang="en-GB" sz="1800" dirty="0"/>
                        <a:t> Gavin</a:t>
                      </a:r>
                      <a:r>
                        <a:rPr lang="en-GB" sz="1800" baseline="0" dirty="0"/>
                        <a:t> Perkins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sz="1800" dirty="0">
                          <a:solidFill>
                            <a:prstClr val="black"/>
                          </a:solidFill>
                        </a:rPr>
                        <a:t>Funder</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prstClr val="black"/>
                          </a:solidFill>
                        </a:rPr>
                        <a:t>NIHR </a:t>
                      </a: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sz="1800" baseline="0" dirty="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sz="1800" dirty="0"/>
                        <a:t>Coordinating Centre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t>Warwick Clinical Trials</a:t>
                      </a:r>
                      <a:r>
                        <a:rPr lang="en-GB" sz="1800" baseline="0" dirty="0"/>
                        <a:t> Unit</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sz="1800" dirty="0"/>
                        <a:t>Contact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hlinkClick r:id="rId4"/>
                        </a:rPr>
                        <a:t>sostrial@warwick.ac.uk</a:t>
                      </a:r>
                      <a:endParaRPr lang="en-GB" sz="1800" dirty="0"/>
                    </a:p>
                    <a:p>
                      <a:r>
                        <a:rPr lang="en-GB" sz="1800" dirty="0"/>
                        <a:t>Tel: </a:t>
                      </a:r>
                      <a:r>
                        <a:rPr lang="en-GB" sz="1800" dirty="0">
                          <a:solidFill>
                            <a:schemeClr val="tx1"/>
                          </a:solidFill>
                        </a:rPr>
                        <a:t>024 761 50478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5" cstate="print"/>
          <a:stretch>
            <a:fillRect/>
          </a:stretch>
        </p:blipFill>
        <p:spPr>
          <a:xfrm>
            <a:off x="7347199" y="2379499"/>
            <a:ext cx="1583954" cy="1599873"/>
          </a:xfrm>
          <a:prstGeom prst="rect">
            <a:avLst/>
          </a:prstGeom>
        </p:spPr>
      </p:pic>
      <p:pic>
        <p:nvPicPr>
          <p:cNvPr id="21" name="Picture 20"/>
          <p:cNvPicPr>
            <a:picLocks noChangeAspect="1"/>
          </p:cNvPicPr>
          <p:nvPr/>
        </p:nvPicPr>
        <p:blipFill rotWithShape="1">
          <a:blip r:embed="rId6">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a:t>Slide 2</a:t>
            </a:r>
          </a:p>
        </p:txBody>
      </p:sp>
      <p:pic>
        <p:nvPicPr>
          <p:cNvPr id="8" name="Picture 14" descr="logo.jpg">
            <a:extLst>
              <a:ext uri="{FF2B5EF4-FFF2-40B4-BE49-F238E27FC236}">
                <a16:creationId xmlns:a16="http://schemas.microsoft.com/office/drawing/2014/main" id="{502636B0-8905-48E5-AA8E-CA363B426A6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1791"/>
          <a:stretch/>
        </p:blipFill>
        <p:spPr bwMode="auto">
          <a:xfrm>
            <a:off x="1891809" y="7368539"/>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92C7DC1-B6BC-48B2-8823-C52F73659CC7}"/>
              </a:ext>
            </a:extLst>
          </p:cNvPr>
          <p:cNvPicPr>
            <a:picLocks noChangeAspect="1"/>
          </p:cNvPicPr>
          <p:nvPr/>
        </p:nvPicPr>
        <p:blipFill rotWithShape="1">
          <a:blip r:embed="rId8">
            <a:extLst>
              <a:ext uri="{28A0092B-C50C-407E-A947-70E740481C1C}">
                <a14:useLocalDpi xmlns:a14="http://schemas.microsoft.com/office/drawing/2010/main" val="0"/>
              </a:ext>
            </a:extLst>
          </a:blip>
          <a:srcRect t="1" b="24362"/>
          <a:stretch/>
        </p:blipFill>
        <p:spPr>
          <a:xfrm>
            <a:off x="-179877" y="7378557"/>
            <a:ext cx="1022993" cy="1191267"/>
          </a:xfrm>
          <a:prstGeom prst="rect">
            <a:avLst/>
          </a:prstGeom>
        </p:spPr>
      </p:pic>
      <p:pic>
        <p:nvPicPr>
          <p:cNvPr id="10" name="Picture 9">
            <a:extLst>
              <a:ext uri="{FF2B5EF4-FFF2-40B4-BE49-F238E27FC236}">
                <a16:creationId xmlns:a16="http://schemas.microsoft.com/office/drawing/2014/main" id="{57D3E12C-9A77-41A9-B1A5-C103BC53B25B}"/>
              </a:ext>
            </a:extLst>
          </p:cNvPr>
          <p:cNvPicPr>
            <a:picLocks noChangeAspect="1"/>
          </p:cNvPicPr>
          <p:nvPr/>
        </p:nvPicPr>
        <p:blipFill rotWithShape="1">
          <a:blip r:embed="rId9">
            <a:extLst>
              <a:ext uri="{28A0092B-C50C-407E-A947-70E740481C1C}">
                <a14:useLocalDpi xmlns:a14="http://schemas.microsoft.com/office/drawing/2010/main" val="0"/>
              </a:ext>
            </a:extLst>
          </a:blip>
          <a:srcRect b="22234"/>
          <a:stretch/>
        </p:blipFill>
        <p:spPr>
          <a:xfrm>
            <a:off x="4053937" y="7356906"/>
            <a:ext cx="1031667" cy="1203426"/>
          </a:xfrm>
          <a:prstGeom prst="rect">
            <a:avLst/>
          </a:prstGeom>
        </p:spPr>
      </p:pic>
      <p:pic>
        <p:nvPicPr>
          <p:cNvPr id="12" name="Picture 11">
            <a:extLst>
              <a:ext uri="{FF2B5EF4-FFF2-40B4-BE49-F238E27FC236}">
                <a16:creationId xmlns:a16="http://schemas.microsoft.com/office/drawing/2014/main" id="{09EADC0C-0613-4C31-909A-7A47E255F818}"/>
              </a:ext>
            </a:extLst>
          </p:cNvPr>
          <p:cNvPicPr>
            <a:picLocks noChangeAspect="1"/>
          </p:cNvPicPr>
          <p:nvPr/>
        </p:nvPicPr>
        <p:blipFill rotWithShape="1">
          <a:blip r:embed="rId10">
            <a:extLst>
              <a:ext uri="{28A0092B-C50C-407E-A947-70E740481C1C}">
                <a14:useLocalDpi xmlns:a14="http://schemas.microsoft.com/office/drawing/2010/main" val="0"/>
              </a:ext>
            </a:extLst>
          </a:blip>
          <a:srcRect l="8519" b="21565"/>
          <a:stretch/>
        </p:blipFill>
        <p:spPr>
          <a:xfrm>
            <a:off x="8267127" y="7352761"/>
            <a:ext cx="943784" cy="1210674"/>
          </a:xfrm>
          <a:prstGeom prst="rect">
            <a:avLst/>
          </a:prstGeom>
        </p:spPr>
      </p:pic>
      <p:sp>
        <p:nvSpPr>
          <p:cNvPr id="13" name="TextBox 12">
            <a:extLst>
              <a:ext uri="{FF2B5EF4-FFF2-40B4-BE49-F238E27FC236}">
                <a16:creationId xmlns:a16="http://schemas.microsoft.com/office/drawing/2014/main" id="{52CBE09D-59A6-4558-BA5E-3DB0B5F85717}"/>
              </a:ext>
            </a:extLst>
          </p:cNvPr>
          <p:cNvSpPr txBox="1"/>
          <p:nvPr/>
        </p:nvSpPr>
        <p:spPr>
          <a:xfrm>
            <a:off x="-365167" y="8670293"/>
            <a:ext cx="1393572" cy="954107"/>
          </a:xfrm>
          <a:prstGeom prst="rect">
            <a:avLst/>
          </a:prstGeom>
          <a:noFill/>
        </p:spPr>
        <p:txBody>
          <a:bodyPr wrap="square" rtlCol="0">
            <a:spAutoFit/>
          </a:bodyPr>
          <a:lstStyle/>
          <a:p>
            <a:pPr algn="ctr"/>
            <a:r>
              <a:rPr lang="en-GB" sz="1400" b="1" dirty="0"/>
              <a:t>Chief Investigator</a:t>
            </a:r>
          </a:p>
          <a:p>
            <a:pPr algn="ctr"/>
            <a:r>
              <a:rPr lang="en-GB" sz="1400" dirty="0" err="1"/>
              <a:t>Prof.</a:t>
            </a:r>
            <a:r>
              <a:rPr lang="en-GB" sz="1400" dirty="0"/>
              <a:t> Gavin Perkins</a:t>
            </a:r>
          </a:p>
        </p:txBody>
      </p:sp>
      <p:sp>
        <p:nvSpPr>
          <p:cNvPr id="14" name="TextBox 13">
            <a:extLst>
              <a:ext uri="{FF2B5EF4-FFF2-40B4-BE49-F238E27FC236}">
                <a16:creationId xmlns:a16="http://schemas.microsoft.com/office/drawing/2014/main" id="{C50F5104-AD3A-4709-AAAE-C2192926AA57}"/>
              </a:ext>
            </a:extLst>
          </p:cNvPr>
          <p:cNvSpPr txBox="1"/>
          <p:nvPr/>
        </p:nvSpPr>
        <p:spPr>
          <a:xfrm>
            <a:off x="1698235" y="8643058"/>
            <a:ext cx="1393572" cy="523220"/>
          </a:xfrm>
          <a:prstGeom prst="rect">
            <a:avLst/>
          </a:prstGeom>
          <a:noFill/>
        </p:spPr>
        <p:txBody>
          <a:bodyPr wrap="square" rtlCol="0">
            <a:spAutoFit/>
          </a:bodyPr>
          <a:lstStyle/>
          <a:p>
            <a:pPr algn="ctr"/>
            <a:r>
              <a:rPr lang="en-GB" sz="1400" b="1" dirty="0"/>
              <a:t>Statistician</a:t>
            </a:r>
          </a:p>
          <a:p>
            <a:pPr algn="ctr"/>
            <a:r>
              <a:rPr lang="en-GB" sz="1400" dirty="0" err="1"/>
              <a:t>Prof.</a:t>
            </a:r>
            <a:r>
              <a:rPr lang="en-GB" sz="1400" dirty="0"/>
              <a:t> Ranjit Lall</a:t>
            </a:r>
          </a:p>
        </p:txBody>
      </p:sp>
      <p:sp>
        <p:nvSpPr>
          <p:cNvPr id="15" name="TextBox 14">
            <a:extLst>
              <a:ext uri="{FF2B5EF4-FFF2-40B4-BE49-F238E27FC236}">
                <a16:creationId xmlns:a16="http://schemas.microsoft.com/office/drawing/2014/main" id="{88188FCB-9ACC-472A-B1BC-CF1F5135F6F2}"/>
              </a:ext>
            </a:extLst>
          </p:cNvPr>
          <p:cNvSpPr txBox="1"/>
          <p:nvPr/>
        </p:nvSpPr>
        <p:spPr>
          <a:xfrm>
            <a:off x="2802167" y="8654889"/>
            <a:ext cx="1393572" cy="738664"/>
          </a:xfrm>
          <a:prstGeom prst="rect">
            <a:avLst/>
          </a:prstGeom>
          <a:noFill/>
        </p:spPr>
        <p:txBody>
          <a:bodyPr wrap="square" rtlCol="0">
            <a:spAutoFit/>
          </a:bodyPr>
          <a:lstStyle/>
          <a:p>
            <a:pPr algn="ctr"/>
            <a:r>
              <a:rPr lang="en-GB" sz="1400" b="1" dirty="0"/>
              <a:t>Senior Project Manager</a:t>
            </a:r>
          </a:p>
          <a:p>
            <a:pPr algn="ctr"/>
            <a:r>
              <a:rPr lang="en-GB" sz="1400" dirty="0"/>
              <a:t>Kath Starr</a:t>
            </a:r>
          </a:p>
        </p:txBody>
      </p:sp>
      <p:sp>
        <p:nvSpPr>
          <p:cNvPr id="16" name="TextBox 15">
            <a:extLst>
              <a:ext uri="{FF2B5EF4-FFF2-40B4-BE49-F238E27FC236}">
                <a16:creationId xmlns:a16="http://schemas.microsoft.com/office/drawing/2014/main" id="{A9E59D7C-C7BA-4151-8A16-61D3577542DC}"/>
              </a:ext>
            </a:extLst>
          </p:cNvPr>
          <p:cNvSpPr txBox="1"/>
          <p:nvPr/>
        </p:nvSpPr>
        <p:spPr>
          <a:xfrm>
            <a:off x="3795721" y="8658486"/>
            <a:ext cx="1393572" cy="954107"/>
          </a:xfrm>
          <a:prstGeom prst="rect">
            <a:avLst/>
          </a:prstGeom>
          <a:noFill/>
        </p:spPr>
        <p:txBody>
          <a:bodyPr wrap="square" rtlCol="0">
            <a:spAutoFit/>
          </a:bodyPr>
          <a:lstStyle/>
          <a:p>
            <a:pPr algn="ctr"/>
            <a:r>
              <a:rPr lang="en-GB" sz="1400" b="1" dirty="0"/>
              <a:t>Health Economist</a:t>
            </a:r>
          </a:p>
          <a:p>
            <a:pPr algn="ctr"/>
            <a:r>
              <a:rPr lang="en-GB" sz="1400" dirty="0" err="1"/>
              <a:t>Prof.</a:t>
            </a:r>
            <a:r>
              <a:rPr lang="en-GB" sz="1400" dirty="0"/>
              <a:t> James Mason</a:t>
            </a:r>
          </a:p>
        </p:txBody>
      </p:sp>
      <p:sp>
        <p:nvSpPr>
          <p:cNvPr id="17" name="TextBox 16">
            <a:extLst>
              <a:ext uri="{FF2B5EF4-FFF2-40B4-BE49-F238E27FC236}">
                <a16:creationId xmlns:a16="http://schemas.microsoft.com/office/drawing/2014/main" id="{E64F5EF7-D851-45EC-9861-E332C296185D}"/>
              </a:ext>
            </a:extLst>
          </p:cNvPr>
          <p:cNvSpPr txBox="1"/>
          <p:nvPr/>
        </p:nvSpPr>
        <p:spPr>
          <a:xfrm>
            <a:off x="4927123" y="8673937"/>
            <a:ext cx="1393572" cy="738664"/>
          </a:xfrm>
          <a:prstGeom prst="rect">
            <a:avLst/>
          </a:prstGeom>
          <a:noFill/>
        </p:spPr>
        <p:txBody>
          <a:bodyPr wrap="square" rtlCol="0">
            <a:spAutoFit/>
          </a:bodyPr>
          <a:lstStyle/>
          <a:p>
            <a:pPr algn="ctr"/>
            <a:r>
              <a:rPr lang="en-GB" sz="1400" b="1" dirty="0"/>
              <a:t>Trial Manager</a:t>
            </a:r>
          </a:p>
          <a:p>
            <a:pPr algn="ctr"/>
            <a:r>
              <a:rPr lang="en-GB" sz="1400" dirty="0" err="1"/>
              <a:t>Dr.</a:t>
            </a:r>
            <a:r>
              <a:rPr lang="en-GB" sz="1400" dirty="0"/>
              <a:t> Hannah Noordali</a:t>
            </a:r>
          </a:p>
        </p:txBody>
      </p:sp>
      <p:sp>
        <p:nvSpPr>
          <p:cNvPr id="18" name="TextBox 17">
            <a:extLst>
              <a:ext uri="{FF2B5EF4-FFF2-40B4-BE49-F238E27FC236}">
                <a16:creationId xmlns:a16="http://schemas.microsoft.com/office/drawing/2014/main" id="{77D001E4-7466-4529-8933-EE6049E9F5EB}"/>
              </a:ext>
            </a:extLst>
          </p:cNvPr>
          <p:cNvSpPr txBox="1"/>
          <p:nvPr/>
        </p:nvSpPr>
        <p:spPr>
          <a:xfrm>
            <a:off x="5919401" y="8631681"/>
            <a:ext cx="1393572" cy="738664"/>
          </a:xfrm>
          <a:prstGeom prst="rect">
            <a:avLst/>
          </a:prstGeom>
          <a:noFill/>
        </p:spPr>
        <p:txBody>
          <a:bodyPr wrap="square" rtlCol="0">
            <a:spAutoFit/>
          </a:bodyPr>
          <a:lstStyle/>
          <a:p>
            <a:pPr algn="ctr"/>
            <a:r>
              <a:rPr lang="en-GB" sz="1400" b="1" dirty="0"/>
              <a:t>Trial Coordinator</a:t>
            </a:r>
          </a:p>
          <a:p>
            <a:pPr algn="ctr"/>
            <a:r>
              <a:rPr lang="en-GB" sz="1400" dirty="0"/>
              <a:t>Iysha Khan</a:t>
            </a:r>
          </a:p>
        </p:txBody>
      </p:sp>
      <p:sp>
        <p:nvSpPr>
          <p:cNvPr id="19" name="TextBox 18">
            <a:extLst>
              <a:ext uri="{FF2B5EF4-FFF2-40B4-BE49-F238E27FC236}">
                <a16:creationId xmlns:a16="http://schemas.microsoft.com/office/drawing/2014/main" id="{9559B17D-6C1A-460E-B77D-5EAE40988E97}"/>
              </a:ext>
            </a:extLst>
          </p:cNvPr>
          <p:cNvSpPr txBox="1"/>
          <p:nvPr/>
        </p:nvSpPr>
        <p:spPr>
          <a:xfrm>
            <a:off x="8003623" y="8670293"/>
            <a:ext cx="1393572" cy="523220"/>
          </a:xfrm>
          <a:prstGeom prst="rect">
            <a:avLst/>
          </a:prstGeom>
          <a:noFill/>
        </p:spPr>
        <p:txBody>
          <a:bodyPr wrap="square" rtlCol="0">
            <a:spAutoFit/>
          </a:bodyPr>
          <a:lstStyle/>
          <a:p>
            <a:pPr algn="ctr"/>
            <a:r>
              <a:rPr lang="en-GB" sz="1400" b="1" dirty="0"/>
              <a:t>Statistician</a:t>
            </a:r>
          </a:p>
          <a:p>
            <a:pPr algn="ctr"/>
            <a:r>
              <a:rPr lang="en-GB" sz="1400" dirty="0" err="1"/>
              <a:t>Dr.</a:t>
            </a:r>
            <a:r>
              <a:rPr lang="en-GB" sz="1400" dirty="0"/>
              <a:t> Chen Ji</a:t>
            </a:r>
          </a:p>
        </p:txBody>
      </p:sp>
      <p:pic>
        <p:nvPicPr>
          <p:cNvPr id="20" name="Picture 2" descr="https://www.ndcn.ox.ac.uk/team/matthew-rowland/@@haiku.profiles.portrait/f9b3b96517df421682dcf4aa4d85454d/@@images/image/w1140?757c3cee-8255-4f5f-887b-522cd72733ea">
            <a:extLst>
              <a:ext uri="{FF2B5EF4-FFF2-40B4-BE49-F238E27FC236}">
                <a16:creationId xmlns:a16="http://schemas.microsoft.com/office/drawing/2014/main" id="{49C346F5-E3E2-49AB-AA75-1841E9741BD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9908" r="10497" b="126"/>
          <a:stretch/>
        </p:blipFill>
        <p:spPr bwMode="auto">
          <a:xfrm>
            <a:off x="909980" y="7378557"/>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C5D5B8AF-4B3B-49FE-9A76-0AFD70F972F3}"/>
              </a:ext>
            </a:extLst>
          </p:cNvPr>
          <p:cNvSpPr txBox="1"/>
          <p:nvPr/>
        </p:nvSpPr>
        <p:spPr>
          <a:xfrm>
            <a:off x="642743" y="8635356"/>
            <a:ext cx="1393572" cy="738664"/>
          </a:xfrm>
          <a:prstGeom prst="rect">
            <a:avLst/>
          </a:prstGeom>
          <a:noFill/>
        </p:spPr>
        <p:txBody>
          <a:bodyPr wrap="square" rtlCol="0">
            <a:spAutoFit/>
          </a:bodyPr>
          <a:lstStyle/>
          <a:p>
            <a:pPr algn="ctr"/>
            <a:r>
              <a:rPr lang="en-GB" sz="1400" b="1" dirty="0"/>
              <a:t>Co-Investigator</a:t>
            </a:r>
          </a:p>
          <a:p>
            <a:pPr algn="ctr"/>
            <a:r>
              <a:rPr lang="en-GB" sz="1400" dirty="0" err="1"/>
              <a:t>Dr.</a:t>
            </a:r>
            <a:r>
              <a:rPr lang="en-GB" sz="1400" dirty="0"/>
              <a:t> Matt Rowland</a:t>
            </a:r>
          </a:p>
        </p:txBody>
      </p:sp>
      <p:pic>
        <p:nvPicPr>
          <p:cNvPr id="23" name="Picture 22" descr="A picture containing text, wall, indoor, person&#10;&#10;Description automatically generated">
            <a:extLst>
              <a:ext uri="{FF2B5EF4-FFF2-40B4-BE49-F238E27FC236}">
                <a16:creationId xmlns:a16="http://schemas.microsoft.com/office/drawing/2014/main" id="{49467321-F4CB-4B60-8BC5-82A8CB6B08B0}"/>
              </a:ext>
            </a:extLst>
          </p:cNvPr>
          <p:cNvPicPr>
            <a:picLocks noChangeAspect="1"/>
          </p:cNvPicPr>
          <p:nvPr/>
        </p:nvPicPr>
        <p:blipFill rotWithShape="1">
          <a:blip r:embed="rId12">
            <a:extLst>
              <a:ext uri="{28A0092B-C50C-407E-A947-70E740481C1C}">
                <a14:useLocalDpi xmlns:a14="http://schemas.microsoft.com/office/drawing/2010/main" val="0"/>
              </a:ext>
            </a:extLst>
          </a:blip>
          <a:srcRect l="25633" t="10497" b="24834"/>
          <a:stretch/>
        </p:blipFill>
        <p:spPr>
          <a:xfrm>
            <a:off x="5173956" y="7356906"/>
            <a:ext cx="915788" cy="1203426"/>
          </a:xfrm>
          <a:prstGeom prst="rect">
            <a:avLst/>
          </a:prstGeom>
        </p:spPr>
      </p:pic>
      <p:sp>
        <p:nvSpPr>
          <p:cNvPr id="25" name="TextBox 24">
            <a:extLst>
              <a:ext uri="{FF2B5EF4-FFF2-40B4-BE49-F238E27FC236}">
                <a16:creationId xmlns:a16="http://schemas.microsoft.com/office/drawing/2014/main" id="{A91661AB-647B-4408-B873-B972E9142ABD}"/>
              </a:ext>
            </a:extLst>
          </p:cNvPr>
          <p:cNvSpPr txBox="1"/>
          <p:nvPr/>
        </p:nvSpPr>
        <p:spPr>
          <a:xfrm>
            <a:off x="9155586" y="8666753"/>
            <a:ext cx="1163231" cy="954107"/>
          </a:xfrm>
          <a:prstGeom prst="rect">
            <a:avLst/>
          </a:prstGeom>
          <a:noFill/>
        </p:spPr>
        <p:txBody>
          <a:bodyPr wrap="square" rtlCol="0">
            <a:spAutoFit/>
          </a:bodyPr>
          <a:lstStyle/>
          <a:p>
            <a:pPr algn="ctr"/>
            <a:r>
              <a:rPr lang="en-GB" sz="1400" b="1" dirty="0"/>
              <a:t>Data Entry Clerk</a:t>
            </a:r>
          </a:p>
          <a:p>
            <a:pPr algn="ctr"/>
            <a:r>
              <a:rPr lang="en-GB" sz="1400" dirty="0"/>
              <a:t>Jessie Konarski</a:t>
            </a:r>
          </a:p>
        </p:txBody>
      </p:sp>
      <p:pic>
        <p:nvPicPr>
          <p:cNvPr id="28" name="Picture 27">
            <a:extLst>
              <a:ext uri="{FF2B5EF4-FFF2-40B4-BE49-F238E27FC236}">
                <a16:creationId xmlns:a16="http://schemas.microsoft.com/office/drawing/2014/main" id="{3D55BF07-C426-4DAB-A9A2-060B3C5191EE}"/>
              </a:ext>
            </a:extLst>
          </p:cNvPr>
          <p:cNvPicPr>
            <a:picLocks noChangeAspect="1"/>
          </p:cNvPicPr>
          <p:nvPr/>
        </p:nvPicPr>
        <p:blipFill>
          <a:blip r:embed="rId3"/>
          <a:stretch>
            <a:fillRect/>
          </a:stretch>
        </p:blipFill>
        <p:spPr>
          <a:xfrm>
            <a:off x="9283615" y="7349658"/>
            <a:ext cx="970236" cy="1210674"/>
          </a:xfrm>
          <a:prstGeom prst="rect">
            <a:avLst/>
          </a:prstGeom>
        </p:spPr>
      </p:pic>
      <p:pic>
        <p:nvPicPr>
          <p:cNvPr id="27" name="Picture 26">
            <a:extLst>
              <a:ext uri="{FF2B5EF4-FFF2-40B4-BE49-F238E27FC236}">
                <a16:creationId xmlns:a16="http://schemas.microsoft.com/office/drawing/2014/main" id="{1B1DA349-4808-59F8-7132-A948A5137B35}"/>
              </a:ext>
            </a:extLst>
          </p:cNvPr>
          <p:cNvPicPr>
            <a:picLocks noChangeAspect="1"/>
          </p:cNvPicPr>
          <p:nvPr/>
        </p:nvPicPr>
        <p:blipFill>
          <a:blip r:embed="rId3"/>
          <a:stretch>
            <a:fillRect/>
          </a:stretch>
        </p:blipFill>
        <p:spPr>
          <a:xfrm>
            <a:off x="6164540" y="7328007"/>
            <a:ext cx="970236" cy="1210674"/>
          </a:xfrm>
          <a:prstGeom prst="rect">
            <a:avLst/>
          </a:prstGeom>
        </p:spPr>
      </p:pic>
      <p:sp>
        <p:nvSpPr>
          <p:cNvPr id="29" name="TextBox 28">
            <a:extLst>
              <a:ext uri="{FF2B5EF4-FFF2-40B4-BE49-F238E27FC236}">
                <a16:creationId xmlns:a16="http://schemas.microsoft.com/office/drawing/2014/main" id="{9E6FED7B-A79A-497B-5C38-3F0644EFDAF7}"/>
              </a:ext>
            </a:extLst>
          </p:cNvPr>
          <p:cNvSpPr txBox="1"/>
          <p:nvPr/>
        </p:nvSpPr>
        <p:spPr>
          <a:xfrm>
            <a:off x="6969709" y="8628837"/>
            <a:ext cx="1393572" cy="738664"/>
          </a:xfrm>
          <a:prstGeom prst="rect">
            <a:avLst/>
          </a:prstGeom>
          <a:noFill/>
        </p:spPr>
        <p:txBody>
          <a:bodyPr wrap="square" rtlCol="0">
            <a:spAutoFit/>
          </a:bodyPr>
          <a:lstStyle/>
          <a:p>
            <a:pPr algn="ctr"/>
            <a:r>
              <a:rPr lang="en-GB" sz="1400" b="1" dirty="0"/>
              <a:t>Trial Coordinator</a:t>
            </a:r>
          </a:p>
          <a:p>
            <a:pPr algn="ctr"/>
            <a:r>
              <a:rPr lang="en-GB" sz="1400" dirty="0"/>
              <a:t>Manjit Aujla</a:t>
            </a:r>
          </a:p>
        </p:txBody>
      </p:sp>
      <p:pic>
        <p:nvPicPr>
          <p:cNvPr id="30" name="Picture 29">
            <a:extLst>
              <a:ext uri="{FF2B5EF4-FFF2-40B4-BE49-F238E27FC236}">
                <a16:creationId xmlns:a16="http://schemas.microsoft.com/office/drawing/2014/main" id="{7B4AFFDC-FF08-FB89-24D6-D6B90EFBB774}"/>
              </a:ext>
            </a:extLst>
          </p:cNvPr>
          <p:cNvPicPr>
            <a:picLocks noChangeAspect="1"/>
          </p:cNvPicPr>
          <p:nvPr/>
        </p:nvPicPr>
        <p:blipFill>
          <a:blip r:embed="rId3"/>
          <a:stretch>
            <a:fillRect/>
          </a:stretch>
        </p:blipFill>
        <p:spPr>
          <a:xfrm>
            <a:off x="7214848" y="7325163"/>
            <a:ext cx="970236" cy="1210674"/>
          </a:xfrm>
          <a:prstGeom prst="rect">
            <a:avLst/>
          </a:prstGeom>
        </p:spPr>
      </p:pic>
      <p:pic>
        <p:nvPicPr>
          <p:cNvPr id="31" name="Picture 30">
            <a:extLst>
              <a:ext uri="{FF2B5EF4-FFF2-40B4-BE49-F238E27FC236}">
                <a16:creationId xmlns:a16="http://schemas.microsoft.com/office/drawing/2014/main" id="{C51C363E-4921-45E6-B7CF-BC41CC7281F0}"/>
              </a:ext>
            </a:extLst>
          </p:cNvPr>
          <p:cNvPicPr>
            <a:picLocks noChangeAspect="1"/>
          </p:cNvPicPr>
          <p:nvPr/>
        </p:nvPicPr>
        <p:blipFill>
          <a:blip r:embed="rId13"/>
          <a:stretch>
            <a:fillRect/>
          </a:stretch>
        </p:blipFill>
        <p:spPr>
          <a:xfrm>
            <a:off x="-74950" y="4308495"/>
            <a:ext cx="9144000" cy="1838642"/>
          </a:xfrm>
          <a:prstGeom prst="rect">
            <a:avLst/>
          </a:prstGeom>
        </p:spPr>
      </p:pic>
    </p:spTree>
    <p:extLst>
      <p:ext uri="{BB962C8B-B14F-4D97-AF65-F5344CB8AC3E}">
        <p14:creationId xmlns:p14="http://schemas.microsoft.com/office/powerpoint/2010/main" val="3995257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a:t>Screening and Enrolment log</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Screening and Enrolment Log stored in </a:t>
            </a:r>
            <a:r>
              <a:rPr lang="en-GB" sz="2400"/>
              <a:t>section 11.1 </a:t>
            </a:r>
            <a:r>
              <a:rPr lang="en-GB" sz="2400" dirty="0"/>
              <a:t>of your Investigator Site File (could also be completed electronically)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20</a:t>
            </a:r>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a:t>Do NOT send this log to WCTU.</a:t>
            </a:r>
          </a:p>
        </p:txBody>
      </p:sp>
    </p:spTree>
    <p:extLst>
      <p:ext uri="{BB962C8B-B14F-4D97-AF65-F5344CB8AC3E}">
        <p14:creationId xmlns:p14="http://schemas.microsoft.com/office/powerpoint/2010/main" val="1168491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a:t>Co-enrolment</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We are supportive of co-enrolment with both other </a:t>
            </a:r>
            <a:r>
              <a:rPr lang="en-GB" b="1" dirty="0"/>
              <a:t>non-CTIMP trials </a:t>
            </a:r>
            <a:r>
              <a:rPr lang="en-GB" dirty="0"/>
              <a:t>and </a:t>
            </a:r>
            <a:r>
              <a:rPr lang="en-GB" b="1" dirty="0"/>
              <a:t>other CTIMP trials</a:t>
            </a:r>
            <a:r>
              <a:rPr lang="en-GB" dirty="0"/>
              <a:t>, provided a co-enrolment agreement is in place</a:t>
            </a:r>
          </a:p>
          <a:p>
            <a:pPr>
              <a:spcAft>
                <a:spcPts val="1200"/>
              </a:spcAft>
            </a:pPr>
            <a:endParaRPr lang="en-GB" dirty="0"/>
          </a:p>
          <a:p>
            <a:pPr>
              <a:spcAft>
                <a:spcPts val="1200"/>
              </a:spcAft>
            </a:pPr>
            <a:r>
              <a:rPr lang="en-GB" dirty="0"/>
              <a:t>Trials that can co-enrol with SOS can be found on </a:t>
            </a:r>
            <a:r>
              <a:rPr lang="en-GB" dirty="0">
                <a:hlinkClick r:id="rId3"/>
              </a:rPr>
              <a:t>our website</a:t>
            </a:r>
            <a:endParaRPr lang="en-US" dirty="0"/>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21</a:t>
            </a:r>
          </a:p>
        </p:txBody>
      </p:sp>
    </p:spTree>
    <p:extLst>
      <p:ext uri="{BB962C8B-B14F-4D97-AF65-F5344CB8AC3E}">
        <p14:creationId xmlns:p14="http://schemas.microsoft.com/office/powerpoint/2010/main" val="3937977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35F7A32-505F-4037-8897-453C555EBA30}"/>
              </a:ext>
            </a:extLst>
          </p:cNvPr>
          <p:cNvGrpSpPr/>
          <p:nvPr/>
        </p:nvGrpSpPr>
        <p:grpSpPr>
          <a:xfrm>
            <a:off x="445616" y="319070"/>
            <a:ext cx="4607651" cy="6058809"/>
            <a:chOff x="445616" y="319070"/>
            <a:chExt cx="4607651" cy="6058809"/>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7" name="Picture 6">
              <a:extLst>
                <a:ext uri="{FF2B5EF4-FFF2-40B4-BE49-F238E27FC236}">
                  <a16:creationId xmlns:a16="http://schemas.microsoft.com/office/drawing/2014/main" id="{C52E4A4B-12C9-4D60-AF2C-174B8B905A5F}"/>
                </a:ext>
              </a:extLst>
            </p:cNvPr>
            <p:cNvPicPr>
              <a:picLocks noChangeAspect="1"/>
            </p:cNvPicPr>
            <p:nvPr/>
          </p:nvPicPr>
          <p:blipFill rotWithShape="1">
            <a:blip r:embed="rId4"/>
            <a:srcRect t="309" b="61588"/>
            <a:stretch/>
          </p:blipFill>
          <p:spPr>
            <a:xfrm>
              <a:off x="498266" y="319070"/>
              <a:ext cx="4502350" cy="2347302"/>
            </a:xfrm>
            <a:prstGeom prst="rect">
              <a:avLst/>
            </a:prstGeom>
          </p:spPr>
        </p:pic>
      </p:grpSp>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6"/>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6"/>
          <a:srcRect t="40483" b="12312"/>
          <a:stretch/>
        </p:blipFill>
        <p:spPr>
          <a:xfrm>
            <a:off x="441452" y="2839914"/>
            <a:ext cx="4607651"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22</a:t>
            </a:r>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1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Trial Interventions</a:t>
            </a:r>
          </a:p>
        </p:txBody>
      </p:sp>
      <p:sp>
        <p:nvSpPr>
          <p:cNvPr id="5" name="Content Placeholder 2"/>
          <p:cNvSpPr txBox="1">
            <a:spLocks/>
          </p:cNvSpPr>
          <p:nvPr/>
        </p:nvSpPr>
        <p:spPr>
          <a:xfrm>
            <a:off x="235001" y="1235623"/>
            <a:ext cx="8600959" cy="535834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Randomisation (web based/allocation concealed) to:</a:t>
            </a: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mannitol intravenous bolus </a:t>
            </a:r>
            <a:endParaRPr lang="en-GB" sz="2400" dirty="0">
              <a:latin typeface="Times New Roman" panose="02020603050405020304" pitchFamily="18" charset="0"/>
              <a:ea typeface="MS Mincho" panose="02020609040205080304" pitchFamily="49" charset="-128"/>
            </a:endParaRP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hypertonic saline intravenous bolus </a:t>
            </a:r>
          </a:p>
          <a:p>
            <a:pPr lvl="1">
              <a:spcAft>
                <a:spcPts val="1200"/>
              </a:spcAft>
            </a:pPr>
            <a:endParaRPr lang="en-GB" sz="2400" dirty="0"/>
          </a:p>
          <a:p>
            <a:pPr>
              <a:spcAft>
                <a:spcPts val="1200"/>
              </a:spcAft>
            </a:pPr>
            <a:r>
              <a:rPr lang="en-GB" sz="2400" dirty="0"/>
              <a:t>Use dosing table provided to assist with calculating doses. If estimating weight, use ideal body weight.</a:t>
            </a:r>
          </a:p>
          <a:p>
            <a:r>
              <a:rPr lang="en-GB" sz="2400" dirty="0"/>
              <a:t>If ICP remains &gt;20mmHg, boluses of each IMP can be repeated until serum sodium is &gt; 155 </a:t>
            </a:r>
            <a:r>
              <a:rPr lang="en-GB" sz="2400" dirty="0" err="1"/>
              <a:t>mmol</a:t>
            </a:r>
            <a:r>
              <a:rPr lang="en-GB" sz="2400" dirty="0"/>
              <a:t>/L.</a:t>
            </a:r>
          </a:p>
          <a:p>
            <a:pPr marL="342900" lvl="1" indent="0">
              <a:buNone/>
            </a:pPr>
            <a:endParaRPr lang="en-GB" sz="2400" dirty="0"/>
          </a:p>
          <a:p>
            <a:r>
              <a:rPr lang="en-GB" sz="2400" dirty="0"/>
              <a:t>If 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23</a:t>
            </a:r>
          </a:p>
        </p:txBody>
      </p:sp>
    </p:spTree>
    <p:extLst>
      <p:ext uri="{BB962C8B-B14F-4D97-AF65-F5344CB8AC3E}">
        <p14:creationId xmlns:p14="http://schemas.microsoft.com/office/powerpoint/2010/main" val="1018464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Dosing table – ml/kg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24</a:t>
            </a:r>
          </a:p>
        </p:txBody>
      </p:sp>
      <p:graphicFrame>
        <p:nvGraphicFramePr>
          <p:cNvPr id="9" name="Table 8"/>
          <p:cNvGraphicFramePr>
            <a:graphicFrameLocks noGrp="1"/>
          </p:cNvGraphicFramePr>
          <p:nvPr>
            <p:extLst>
              <p:ext uri="{D42A27DB-BD31-4B8C-83A1-F6EECF244321}">
                <p14:modId xmlns:p14="http://schemas.microsoft.com/office/powerpoint/2010/main" val="2045899040"/>
              </p:ext>
            </p:extLst>
          </p:nvPr>
        </p:nvGraphicFramePr>
        <p:xfrm>
          <a:off x="101603" y="1091898"/>
          <a:ext cx="8916666" cy="5345083"/>
        </p:xfrm>
        <a:graphic>
          <a:graphicData uri="http://schemas.openxmlformats.org/drawingml/2006/table">
            <a:tbl>
              <a:tblPr firstRow="1" bandRow="1">
                <a:solidFill>
                  <a:schemeClr val="accent2"/>
                </a:solidFill>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a:t>kg</a:t>
                      </a:r>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a:solidFill>
                            <a:schemeClr val="bg1"/>
                          </a:solidFill>
                        </a:rPr>
                        <a:t>Weight</a:t>
                      </a:r>
                      <a:r>
                        <a:rPr lang="en-GB" sz="1100" b="1" baseline="0" dirty="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100kg</a:t>
                      </a: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30%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7.50%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a:solidFill>
                            <a:srgbClr val="000000"/>
                          </a:solidFill>
                          <a:effectLst/>
                          <a:latin typeface="Calibri" panose="020F0502020204030204" pitchFamily="34" charset="0"/>
                        </a:rPr>
                        <a:t>HTS 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2.70%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tables for use at the bedside </a:t>
            </a:r>
          </a:p>
        </p:txBody>
      </p:sp>
    </p:spTree>
    <p:extLst>
      <p:ext uri="{BB962C8B-B14F-4D97-AF65-F5344CB8AC3E}">
        <p14:creationId xmlns:p14="http://schemas.microsoft.com/office/powerpoint/2010/main" val="2549193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a:t>Consent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25</a:t>
            </a:r>
          </a:p>
        </p:txBody>
      </p:sp>
      <p:sp>
        <p:nvSpPr>
          <p:cNvPr id="2" name="TextBox 1"/>
          <p:cNvSpPr txBox="1"/>
          <p:nvPr/>
        </p:nvSpPr>
        <p:spPr>
          <a:xfrm>
            <a:off x="7016504" y="3478544"/>
            <a:ext cx="1772467" cy="1277273"/>
          </a:xfrm>
          <a:prstGeom prst="rect">
            <a:avLst/>
          </a:prstGeom>
          <a:solidFill>
            <a:schemeClr val="accent5">
              <a:lumMod val="40000"/>
              <a:lumOff val="60000"/>
            </a:schemeClr>
          </a:solidFill>
          <a:ln>
            <a:solidFill>
              <a:schemeClr val="accent1"/>
            </a:solidFill>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100" b="0" i="0" u="none" strike="sngStrike" kern="1200" cap="none" spc="0" normalizeH="0" baseline="0" noProof="0" dirty="0">
              <a:ln>
                <a:noFill/>
              </a:ln>
              <a:solidFill>
                <a:prstClr val="black"/>
              </a:solidFill>
              <a:effectLst/>
              <a:highlight>
                <a:srgbClr val="FFFF00"/>
              </a:highlight>
              <a:uLnTx/>
              <a:uFillTx/>
              <a:latin typeface="Calibri"/>
              <a:ea typeface="+mn-ea"/>
              <a:cs typeface="+mn-cs"/>
            </a:endParaRP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a:off x="6730127" y="4841875"/>
            <a:ext cx="1078368" cy="126865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Deferred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a:t>Main route of consent will probably be deferred consent</a:t>
            </a:r>
          </a:p>
          <a:p>
            <a:endParaRPr lang="en-GB" sz="3200" dirty="0"/>
          </a:p>
          <a:p>
            <a:r>
              <a:rPr lang="en-GB" sz="3200" dirty="0"/>
              <a:t>Pre-enrolment consent from a LR is an option if:</a:t>
            </a:r>
          </a:p>
          <a:p>
            <a:pPr marL="742950" lvl="1" indent="-285750">
              <a:buFont typeface="Arial" panose="020B0604020202020204" pitchFamily="34" charset="0"/>
              <a:buChar char="•"/>
            </a:pPr>
            <a:r>
              <a:rPr lang="en-GB" sz="2800" dirty="0"/>
              <a:t>LR is available</a:t>
            </a:r>
          </a:p>
          <a:p>
            <a:pPr marL="742950" lvl="1" indent="-285750">
              <a:buFont typeface="Arial" panose="020B0604020202020204" pitchFamily="34" charset="0"/>
              <a:buChar char="•"/>
            </a:pPr>
            <a:r>
              <a:rPr lang="en-GB" sz="2800" dirty="0"/>
              <a:t>There is sufficient time to explain the study fully and get written consent</a:t>
            </a:r>
          </a:p>
          <a:p>
            <a:pPr marL="742950" lvl="1" indent="-285750">
              <a:buFont typeface="Arial" panose="020B0604020202020204" pitchFamily="34" charset="0"/>
              <a:buChar char="•"/>
            </a:pPr>
            <a:r>
              <a:rPr lang="en-GB" sz="2800" dirty="0"/>
              <a:t>It is appropriate to speak to the LR e.g. if they are keen to be involved in decision making </a:t>
            </a:r>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26</a:t>
            </a:r>
          </a:p>
        </p:txBody>
      </p:sp>
    </p:spTree>
    <p:extLst>
      <p:ext uri="{BB962C8B-B14F-4D97-AF65-F5344CB8AC3E}">
        <p14:creationId xmlns:p14="http://schemas.microsoft.com/office/powerpoint/2010/main" val="648354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a:t>Legal representative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a:p>
          <a:p>
            <a:r>
              <a:rPr lang="en-GB" sz="2000" b="1" u="sng" dirty="0"/>
              <a:t>Professional legal representative</a:t>
            </a:r>
            <a:endParaRPr lang="en-GB" sz="2000" dirty="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27</a:t>
            </a:r>
          </a:p>
        </p:txBody>
      </p:sp>
    </p:spTree>
    <p:extLst>
      <p:ext uri="{BB962C8B-B14F-4D97-AF65-F5344CB8AC3E}">
        <p14:creationId xmlns:p14="http://schemas.microsoft.com/office/powerpoint/2010/main" val="3741927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normAutofit/>
          </a:bodyPr>
          <a:lstStyle/>
          <a:p>
            <a:r>
              <a:rPr lang="en-US" dirty="0"/>
              <a:t>Consent hierarchy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28</a:t>
            </a:r>
          </a:p>
        </p:txBody>
      </p:sp>
      <p:sp>
        <p:nvSpPr>
          <p:cNvPr id="23" name="TextBox 22">
            <a:extLst>
              <a:ext uri="{FF2B5EF4-FFF2-40B4-BE49-F238E27FC236}">
                <a16:creationId xmlns:a16="http://schemas.microsoft.com/office/drawing/2014/main" id="{78E98481-EBE8-48A3-BD21-05A3D7EFB7DA}"/>
              </a:ext>
            </a:extLst>
          </p:cNvPr>
          <p:cNvSpPr txBox="1"/>
          <p:nvPr/>
        </p:nvSpPr>
        <p:spPr>
          <a:xfrm>
            <a:off x="176245" y="882418"/>
            <a:ext cx="8656554" cy="984885"/>
          </a:xfrm>
          <a:prstGeom prst="rect">
            <a:avLst/>
          </a:prstGeom>
          <a:noFill/>
        </p:spPr>
        <p:txBody>
          <a:bodyPr wrap="square" rtlCol="0">
            <a:spAutoFit/>
          </a:bodyPr>
          <a:lstStyle/>
          <a:p>
            <a:r>
              <a:rPr lang="en-GB" sz="2000" dirty="0"/>
              <a:t>Consent should be sought as soon as is reasonably possible according to the hierarchy detailed below:</a:t>
            </a:r>
          </a:p>
          <a:p>
            <a:endParaRPr lang="en-GB" dirty="0"/>
          </a:p>
        </p:txBody>
      </p:sp>
      <p:pic>
        <p:nvPicPr>
          <p:cNvPr id="3" name="Picture 2">
            <a:extLst>
              <a:ext uri="{FF2B5EF4-FFF2-40B4-BE49-F238E27FC236}">
                <a16:creationId xmlns:a16="http://schemas.microsoft.com/office/drawing/2014/main" id="{7E45B38A-E334-4889-9CDB-6B27B475284F}"/>
              </a:ext>
            </a:extLst>
          </p:cNvPr>
          <p:cNvPicPr>
            <a:picLocks noChangeAspect="1"/>
          </p:cNvPicPr>
          <p:nvPr/>
        </p:nvPicPr>
        <p:blipFill>
          <a:blip r:embed="rId4"/>
          <a:stretch>
            <a:fillRect/>
          </a:stretch>
        </p:blipFill>
        <p:spPr>
          <a:xfrm>
            <a:off x="975360" y="1689526"/>
            <a:ext cx="7045411" cy="5128462"/>
          </a:xfrm>
          <a:prstGeom prst="rect">
            <a:avLst/>
          </a:prstGeom>
        </p:spPr>
      </p:pic>
    </p:spTree>
    <p:extLst>
      <p:ext uri="{BB962C8B-B14F-4D97-AF65-F5344CB8AC3E}">
        <p14:creationId xmlns:p14="http://schemas.microsoft.com/office/powerpoint/2010/main" val="3658887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33120411"/>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29</a:t>
            </a:r>
          </a:p>
        </p:txBody>
      </p:sp>
    </p:spTree>
    <p:extLst>
      <p:ext uri="{BB962C8B-B14F-4D97-AF65-F5344CB8AC3E}">
        <p14:creationId xmlns:p14="http://schemas.microsoft.com/office/powerpoint/2010/main" val="3516376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a:t>Background</a:t>
            </a:r>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a:t>Slide 3</a:t>
            </a:r>
          </a:p>
        </p:txBody>
      </p:sp>
    </p:spTree>
    <p:extLst>
      <p:ext uri="{BB962C8B-B14F-4D97-AF65-F5344CB8AC3E}">
        <p14:creationId xmlns:p14="http://schemas.microsoft.com/office/powerpoint/2010/main" val="216983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Patient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30</a:t>
            </a:r>
          </a:p>
        </p:txBody>
      </p:sp>
    </p:spTree>
    <p:extLst>
      <p:ext uri="{BB962C8B-B14F-4D97-AF65-F5344CB8AC3E}">
        <p14:creationId xmlns:p14="http://schemas.microsoft.com/office/powerpoint/2010/main" val="1639461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representative</a:t>
                </a: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a:ln>
                  <a:noFill/>
                </a:ln>
                <a:solidFill>
                  <a:srgbClr val="687DBE"/>
                </a:solidFill>
                <a:effectLst/>
                <a:uLnTx/>
                <a:uFillTx/>
                <a:latin typeface="Calibri"/>
                <a:ea typeface="+mn-ea"/>
                <a:cs typeface="Calibri"/>
              </a:rPr>
              <a:t> Consent </a:t>
            </a:r>
            <a:endParaRPr kumimoji="0" lang="en-US" sz="3600" b="0" i="0" u="none" strike="sngStrike" kern="1200" cap="none" spc="0" normalizeH="0" baseline="0" noProof="0" dirty="0">
              <a:ln>
                <a:noFill/>
              </a:ln>
              <a:solidFill>
                <a:srgbClr val="687DBE"/>
              </a:solidFill>
              <a:effectLst/>
              <a:highlight>
                <a:srgbClr val="FFFF00"/>
              </a:highligh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a:t>Slide 31</a:t>
            </a:r>
          </a:p>
        </p:txBody>
      </p:sp>
    </p:spTree>
    <p:extLst>
      <p:ext uri="{BB962C8B-B14F-4D97-AF65-F5344CB8AC3E}">
        <p14:creationId xmlns:p14="http://schemas.microsoft.com/office/powerpoint/2010/main" val="2319548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Only if it is not feasible to obtain written consent from personal legal representatives or patients.</a:t>
            </a:r>
          </a:p>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a:rPr>
              <a:t>For example:</a:t>
            </a:r>
            <a:r>
              <a:rPr kumimoji="0" lang="en-GB" sz="2800" b="0" i="0" u="none" strike="noStrike" kern="1200" cap="none" spc="0" normalizeH="0" baseline="0" noProof="0" dirty="0">
                <a:ln>
                  <a:noFill/>
                </a:ln>
                <a:solidFill>
                  <a:prstClr val="black"/>
                </a:solidFill>
                <a:effectLst/>
                <a:uLnTx/>
                <a:uFillTx/>
                <a:latin typeface="Calibri"/>
                <a:ea typeface="+mn-ea"/>
                <a:cs typeface="+mn-cs"/>
              </a:rPr>
              <a:t> </a:t>
            </a:r>
          </a:p>
          <a:p>
            <a:pPr marL="914400" lvl="1" indent="-457200">
              <a:buFont typeface="Arial" panose="020B0604020202020204" pitchFamily="34" charset="0"/>
              <a:buChar char="•"/>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a:t>
            </a:r>
            <a:r>
              <a:rPr lang="en-GB" dirty="0">
                <a:latin typeface="Calibri"/>
              </a:rPr>
              <a:t>32</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study</a:t>
            </a:r>
          </a:p>
        </p:txBody>
      </p:sp>
    </p:spTree>
    <p:extLst>
      <p:ext uri="{BB962C8B-B14F-4D97-AF65-F5344CB8AC3E}">
        <p14:creationId xmlns:p14="http://schemas.microsoft.com/office/powerpoint/2010/main" val="87885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33</a:t>
            </a:r>
          </a:p>
        </p:txBody>
      </p:sp>
      <p:graphicFrame>
        <p:nvGraphicFramePr>
          <p:cNvPr id="3" name="Diagram 2"/>
          <p:cNvGraphicFramePr/>
          <p:nvPr>
            <p:extLst>
              <p:ext uri="{D42A27DB-BD31-4B8C-83A1-F6EECF244321}">
                <p14:modId xmlns:p14="http://schemas.microsoft.com/office/powerpoint/2010/main" val="131419775"/>
              </p:ext>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34</a:t>
            </a: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2">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a:t>Consent process</a:t>
            </a:r>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35</a:t>
            </a: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2">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a:t>Follow-up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a:t>Where possible follow-up should be done by a blinded member of staff</a:t>
            </a:r>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Daily data collection while ICP monitored/while on ICU</a:t>
            </a:r>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Critical care discharge info</a:t>
            </a:r>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Hospital discharge info</a:t>
            </a:r>
          </a:p>
          <a:p>
            <a:pPr algn="ctr"/>
            <a:r>
              <a:rPr lang="en-GB" dirty="0"/>
              <a:t>Modified Oxford Handicap Score and EQ-5D at discharge</a:t>
            </a:r>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a:t>Mortality status at 3/6/12 months (if patient still in hospital)</a:t>
            </a:r>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a:t>3/6/12 month follow-up questionnaires sent by post from Warwick CTU</a:t>
            </a:r>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a:t>Slide 36</a:t>
            </a:r>
          </a:p>
        </p:txBody>
      </p:sp>
    </p:spTree>
    <p:extLst>
      <p:ext uri="{BB962C8B-B14F-4D97-AF65-F5344CB8AC3E}">
        <p14:creationId xmlns:p14="http://schemas.microsoft.com/office/powerpoint/2010/main" val="39143108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a:t>Withdrawals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database</a:t>
            </a:r>
          </a:p>
          <a:p>
            <a:endParaRPr lang="en-GB" sz="2000" b="1" u="sng" dirty="0"/>
          </a:p>
          <a:p>
            <a:pPr marL="285750" indent="-285750">
              <a:buFont typeface="Arial" panose="020B0604020202020204" pitchFamily="34" charset="0"/>
              <a:buChar char="•"/>
            </a:pPr>
            <a:r>
              <a:rPr lang="en-GB" sz="2000" dirty="0"/>
              <a:t>Options for withdrawal:</a:t>
            </a:r>
          </a:p>
          <a:p>
            <a:pPr marL="742950" lvl="1" indent="-285750">
              <a:buFont typeface="Arial" panose="020B0604020202020204" pitchFamily="34" charset="0"/>
              <a:buChar char="•"/>
            </a:pPr>
            <a:r>
              <a:rPr lang="en-GB" sz="2000" dirty="0"/>
              <a:t>Trial treatment*</a:t>
            </a:r>
          </a:p>
          <a:p>
            <a:pPr marL="742950" lvl="1" indent="-285750">
              <a:buFont typeface="Arial" panose="020B0604020202020204" pitchFamily="34" charset="0"/>
              <a:buChar char="•"/>
            </a:pPr>
            <a:r>
              <a:rPr lang="en-GB" sz="2000" dirty="0"/>
              <a:t>Completion of follow-up questionnaires</a:t>
            </a:r>
          </a:p>
          <a:p>
            <a:pPr marL="742950" lvl="1" indent="-285750">
              <a:buFont typeface="Arial" panose="020B0604020202020204" pitchFamily="34" charset="0"/>
              <a:buChar char="•"/>
            </a:pPr>
            <a:r>
              <a:rPr lang="en-GB" sz="2000" dirty="0"/>
              <a:t>From remote data collection (from medical notes/other organisations)</a:t>
            </a:r>
          </a:p>
          <a:p>
            <a:pPr lvl="1"/>
            <a:endParaRPr lang="en-GB" sz="2000" dirty="0"/>
          </a:p>
          <a:p>
            <a:pPr lvl="1"/>
            <a:r>
              <a:rPr lang="en-GB" sz="2000" i="1" dirty="0"/>
              <a:t>* A clinician can only withdraw a patient from trial treatment</a:t>
            </a:r>
            <a:endParaRPr lang="en-GB" sz="2000" dirty="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If withdrawing from trial treatment, stop allocated treatment immediately and continue with local protocols</a:t>
            </a:r>
          </a:p>
          <a:p>
            <a:endParaRPr lang="en-GB" sz="2000" dirty="0"/>
          </a:p>
          <a:p>
            <a:pPr marL="285750" indent="-285750">
              <a:buFont typeface="Arial" panose="020B0604020202020204" pitchFamily="34" charset="0"/>
              <a:buChar char="•"/>
            </a:pPr>
            <a:r>
              <a:rPr lang="en-GB" sz="2000" dirty="0"/>
              <a:t>If withdrawing from data collection, stop all data collection from the point of withdrawal (data already collected can be retained).</a:t>
            </a:r>
          </a:p>
          <a:p>
            <a:endParaRPr lang="en-GB" sz="2000" dirty="0"/>
          </a:p>
          <a:p>
            <a:pPr marL="285750" indent="-285750">
              <a:buFont typeface="Arial" panose="020B0604020202020204" pitchFamily="34" charset="0"/>
              <a:buChar char="•"/>
            </a:pPr>
            <a:r>
              <a:rPr lang="en-GB" sz="2000" dirty="0"/>
              <a:t>Document in the medical record the date of withdrawal.</a:t>
            </a:r>
          </a:p>
          <a:p>
            <a:pPr marL="285750" indent="-285750">
              <a:buFont typeface="Arial" panose="020B0604020202020204" pitchFamily="34" charset="0"/>
              <a:buChar char="•"/>
            </a:pPr>
            <a:endParaRPr lang="en-GB"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A79073C1-D912-4D2E-A035-FB26B2029645}" type="slidenum">
              <a:rPr lang="en-GB" smtClean="0"/>
              <a:t>37</a:t>
            </a:fld>
            <a:endParaRPr lang="en-GB" dirty="0"/>
          </a:p>
        </p:txBody>
      </p:sp>
    </p:spTree>
    <p:extLst>
      <p:ext uri="{BB962C8B-B14F-4D97-AF65-F5344CB8AC3E}">
        <p14:creationId xmlns:p14="http://schemas.microsoft.com/office/powerpoint/2010/main" val="36078385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IMP supply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a:t>Use local stock</a:t>
            </a:r>
          </a:p>
          <a:p>
            <a:pPr marL="285750" indent="-285750">
              <a:buFont typeface="Arial" panose="020B0604020202020204" pitchFamily="34" charset="0"/>
              <a:buChar char="•"/>
            </a:pPr>
            <a:r>
              <a:rPr lang="en-GB" sz="2600" dirty="0"/>
              <a:t>No trial-specific storage or labelling requirements</a:t>
            </a:r>
          </a:p>
          <a:p>
            <a:pPr marL="285750" indent="-285750">
              <a:buFont typeface="Arial" panose="020B0604020202020204" pitchFamily="34" charset="0"/>
              <a:buChar char="•"/>
            </a:pPr>
            <a:r>
              <a:rPr lang="en-GB" sz="2600" dirty="0"/>
              <a:t>IMP should be stored and dispensed as per local protocols</a:t>
            </a:r>
          </a:p>
          <a:p>
            <a:pPr marL="285750" indent="-285750">
              <a:buFont typeface="Arial" panose="020B0604020202020204" pitchFamily="34" charset="0"/>
              <a:buChar char="•"/>
            </a:pPr>
            <a:r>
              <a:rPr lang="en-GB" sz="2600" dirty="0"/>
              <a:t>MHRA have confirmed:</a:t>
            </a:r>
          </a:p>
          <a:p>
            <a:pPr marL="742950" lvl="1" indent="-285750">
              <a:buFont typeface="Arial" panose="020B0604020202020204" pitchFamily="34" charset="0"/>
              <a:buChar char="•"/>
            </a:pPr>
            <a:r>
              <a:rPr lang="en-GB" sz="2600" dirty="0"/>
              <a:t>No accountability logs required (CRF will detail what was given and number of doses)</a:t>
            </a:r>
          </a:p>
          <a:p>
            <a:pPr marL="742950" lvl="1" indent="-285750">
              <a:buFont typeface="Arial" panose="020B0604020202020204" pitchFamily="34" charset="0"/>
              <a:buChar char="•"/>
            </a:pPr>
            <a:r>
              <a:rPr lang="en-GB" sz="2600" dirty="0"/>
              <a:t>No destruction certificates required</a:t>
            </a:r>
          </a:p>
          <a:p>
            <a:pPr marL="285750" indent="-285750">
              <a:buFont typeface="Arial" panose="020B0604020202020204" pitchFamily="34" charset="0"/>
              <a:buChar char="•"/>
            </a:pPr>
            <a:endParaRPr lang="en-GB" sz="2600" dirty="0"/>
          </a:p>
          <a:p>
            <a:r>
              <a:rPr lang="en-GB" sz="2600" dirty="0"/>
              <a:t>Q) What are local processes for prescribing and dispensing mannitol and hypertonic saline?</a:t>
            </a:r>
          </a:p>
          <a:p>
            <a:endParaRPr lang="en-GB" sz="2600" dirty="0"/>
          </a:p>
          <a:p>
            <a:r>
              <a:rPr lang="en-GB" sz="2600" dirty="0"/>
              <a:t>Q) How will you ensure sufficient stock of both during the trial?</a:t>
            </a:r>
            <a:endParaRPr lang="en-GB" dirty="0"/>
          </a:p>
          <a:p>
            <a:pPr marL="285750" indent="-285750">
              <a:buFont typeface="Arial" panose="020B0604020202020204" pitchFamily="34" charset="0"/>
              <a:buChar char="•"/>
            </a:pPr>
            <a:endParaRPr lang="en-GB" dirty="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a:t>Slide </a:t>
            </a:r>
            <a:fld id="{7739AF23-F6CB-4543-9F3D-4BD71AA0B59D}" type="slidenum">
              <a:rPr lang="en-GB" smtClean="0"/>
              <a:t>38</a:t>
            </a:fld>
            <a:endParaRPr lang="en-GB" dirty="0"/>
          </a:p>
        </p:txBody>
      </p:sp>
    </p:spTree>
    <p:extLst>
      <p:ext uri="{BB962C8B-B14F-4D97-AF65-F5344CB8AC3E}">
        <p14:creationId xmlns:p14="http://schemas.microsoft.com/office/powerpoint/2010/main" val="10955192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Monitoring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EB3666AF-F250-4509-BE16-F3F2F8026F63}" type="slidenum">
              <a:rPr lang="en-GB" smtClean="0"/>
              <a:t>39</a:t>
            </a:fld>
            <a:endParaRPr lang="en-GB" dirty="0"/>
          </a:p>
        </p:txBody>
      </p:sp>
    </p:spTree>
    <p:extLst>
      <p:ext uri="{BB962C8B-B14F-4D97-AF65-F5344CB8AC3E}">
        <p14:creationId xmlns:p14="http://schemas.microsoft.com/office/powerpoint/2010/main" val="522615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a:t>Pathophysiology of injury</a:t>
            </a:r>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a:t>Slide 4</a:t>
            </a:r>
          </a:p>
        </p:txBody>
      </p:sp>
    </p:spTree>
    <p:extLst>
      <p:ext uri="{BB962C8B-B14F-4D97-AF65-F5344CB8AC3E}">
        <p14:creationId xmlns:p14="http://schemas.microsoft.com/office/powerpoint/2010/main" val="804996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a:p>
          <a:p>
            <a:pPr marL="285750" indent="-285750">
              <a:buFont typeface="Arial" panose="020B0604020202020204" pitchFamily="34" charset="0"/>
              <a:buChar char="•"/>
            </a:pPr>
            <a:r>
              <a:rPr lang="en-GB" sz="2000" dirty="0"/>
              <a:t>Events that do </a:t>
            </a:r>
            <a:r>
              <a:rPr lang="en-GB" sz="2000" u="sng" dirty="0"/>
              <a:t>NOT</a:t>
            </a:r>
            <a:r>
              <a:rPr lang="en-GB" sz="2000" dirty="0"/>
              <a:t> need be reported as SAEs:</a:t>
            </a:r>
          </a:p>
          <a:p>
            <a:pPr marL="742950" lvl="1" indent="-285750">
              <a:buFont typeface="Arial" panose="020B0604020202020204" pitchFamily="34" charset="0"/>
              <a:buChar char="•"/>
            </a:pPr>
            <a:r>
              <a:rPr lang="en-GB" sz="2000" dirty="0"/>
              <a:t>Death</a:t>
            </a:r>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illness/injury</a:t>
            </a:r>
          </a:p>
          <a:p>
            <a:endParaRPr lang="en-GB" sz="2000" dirty="0"/>
          </a:p>
          <a:p>
            <a:pPr marL="285750" indent="-285750">
              <a:buFont typeface="Arial" panose="020B0604020202020204" pitchFamily="34" charset="0"/>
              <a:buChar char="•"/>
            </a:pPr>
            <a:r>
              <a:rPr lang="en-GB" sz="2000" dirty="0" err="1"/>
              <a:t>SmPCs</a:t>
            </a:r>
            <a:r>
              <a:rPr lang="en-GB" sz="2000" dirty="0"/>
              <a:t> for Mannitol and HTS can be found in your site file.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F9D9BC14-6F41-43A6-9AFB-B58DCBF96C69}" type="slidenum">
              <a:rPr lang="en-GB" smtClean="0"/>
              <a:t>40</a:t>
            </a:fld>
            <a:endParaRPr lang="en-GB" dirty="0"/>
          </a:p>
        </p:txBody>
      </p:sp>
    </p:spTree>
    <p:extLst>
      <p:ext uri="{BB962C8B-B14F-4D97-AF65-F5344CB8AC3E}">
        <p14:creationId xmlns:p14="http://schemas.microsoft.com/office/powerpoint/2010/main" val="31689373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a:t>SAE Forms</a:t>
            </a:r>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a:t>Slide </a:t>
            </a:r>
            <a:fld id="{CDF1D4E8-3EF8-4ACE-BD6B-9B702D20571C}" type="slidenum">
              <a:rPr lang="en-GB" smtClean="0"/>
              <a:t>41</a:t>
            </a:fld>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a:t>Signed paper copies should be emailed to WCTU</a:t>
            </a:r>
            <a:r>
              <a:rPr lang="en-GB" dirty="0"/>
              <a:t>.</a:t>
            </a:r>
          </a:p>
        </p:txBody>
      </p:sp>
    </p:spTree>
    <p:extLst>
      <p:ext uri="{BB962C8B-B14F-4D97-AF65-F5344CB8AC3E}">
        <p14:creationId xmlns:p14="http://schemas.microsoft.com/office/powerpoint/2010/main" val="1024960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a:t>Slide </a:t>
            </a:r>
            <a:fld id="{6C73D6D2-7172-4E72-A0C5-D5A436FFBB30}" type="slidenum">
              <a:rPr lang="en-GB" smtClean="0"/>
              <a:t>42</a:t>
            </a:fld>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a:t>If SAE is considered related to IMP and unexpected</a:t>
            </a:r>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a:t>CRFs collect certain AE information. </a:t>
            </a:r>
          </a:p>
          <a:p>
            <a:r>
              <a:rPr lang="en-GB" sz="1000" dirty="0"/>
              <a:t>No separate form required.</a:t>
            </a:r>
          </a:p>
          <a:p>
            <a:endParaRPr lang="en-GB" sz="1000" dirty="0"/>
          </a:p>
        </p:txBody>
      </p:sp>
    </p:spTree>
    <p:extLst>
      <p:ext uri="{BB962C8B-B14F-4D97-AF65-F5344CB8AC3E}">
        <p14:creationId xmlns:p14="http://schemas.microsoft.com/office/powerpoint/2010/main" val="6948316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 timelines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DFB3D9ED-B4F3-43DC-993F-7168BF15AB76}" type="slidenum">
              <a:rPr lang="en-GB" smtClean="0"/>
              <a:t>43</a:t>
            </a:fld>
            <a:endParaRPr lang="en-GB" dirty="0"/>
          </a:p>
        </p:txBody>
      </p:sp>
    </p:spTree>
    <p:extLst>
      <p:ext uri="{BB962C8B-B14F-4D97-AF65-F5344CB8AC3E}">
        <p14:creationId xmlns:p14="http://schemas.microsoft.com/office/powerpoint/2010/main" val="891234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a:t>Non-compliance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a:t>Report any non-compliances immediately (</a:t>
            </a:r>
            <a:r>
              <a:rPr lang="en-GB" b="1" dirty="0"/>
              <a:t>within 24 hours</a:t>
            </a:r>
            <a:r>
              <a:rPr lang="en-GB" dirty="0"/>
              <a:t> of becoming aware)</a:t>
            </a:r>
          </a:p>
          <a:p>
            <a:pPr marL="285750" indent="-285750">
              <a:buFont typeface="Arial" panose="020B0604020202020204" pitchFamily="34" charset="0"/>
              <a:buChar char="•"/>
            </a:pPr>
            <a:r>
              <a:rPr lang="en-GB" dirty="0"/>
              <a:t>Complete online non-compliance form for non-compliances related to an individual participant. </a:t>
            </a:r>
          </a:p>
          <a:p>
            <a:pPr marL="285750" indent="-285750">
              <a:buFont typeface="Arial" panose="020B0604020202020204" pitchFamily="34" charset="0"/>
              <a:buChar char="•"/>
            </a:pPr>
            <a:r>
              <a:rPr lang="en-GB" dirty="0"/>
              <a:t>For general site level non-compliances, please complete the non-compliance form separately and email to WCTU. </a:t>
            </a:r>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7024E2A9-835E-4A11-ADB4-9CC13B6F9318}" type="slidenum">
              <a:rPr lang="en-GB" smtClean="0"/>
              <a:t>44</a:t>
            </a:fld>
            <a:endParaRPr lang="en-GB" dirty="0"/>
          </a:p>
        </p:txBody>
      </p:sp>
    </p:spTree>
    <p:extLst>
      <p:ext uri="{BB962C8B-B14F-4D97-AF65-F5344CB8AC3E}">
        <p14:creationId xmlns:p14="http://schemas.microsoft.com/office/powerpoint/2010/main" val="18260242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Blinding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participants or their legal representative of the treatment allocation. We recognise however that it may become evident during the course of the participant receiving the treatment.  If the participant or legal representative asks which treatment allocation they had received, in the interest of being transparent, there is no requirement for this to be withheld.</a:t>
            </a:r>
          </a:p>
          <a:p>
            <a:endParaRPr lang="en-GB" dirty="0"/>
          </a:p>
          <a:p>
            <a:pPr marL="285750" indent="-285750">
              <a:buFont typeface="Arial" panose="020B0604020202020204" pitchFamily="34" charset="0"/>
              <a:buChar char="•"/>
            </a:pPr>
            <a:r>
              <a:rPr lang="en-GB" dirty="0"/>
              <a:t>If possible the person completing the Hospital Discharge Form should be blinded to treatment allocation to limit bias.</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CD2C0B3A-F1AB-4D41-989B-55CF351DD49A}" type="slidenum">
              <a:rPr lang="en-GB" smtClean="0"/>
              <a:t>45</a:t>
            </a:fld>
            <a:endParaRPr lang="en-GB" dirty="0"/>
          </a:p>
        </p:txBody>
      </p:sp>
    </p:spTree>
    <p:extLst>
      <p:ext uri="{BB962C8B-B14F-4D97-AF65-F5344CB8AC3E}">
        <p14:creationId xmlns:p14="http://schemas.microsoft.com/office/powerpoint/2010/main" val="9088689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a:t>Training and Delegation log sign-off</a:t>
            </a:r>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latin typeface="+mn-lt"/>
                          <a:ea typeface="+mn-ea"/>
                          <a:cs typeface="+mn-cs"/>
                        </a:rPr>
                        <a:t>Data</a:t>
                      </a:r>
                      <a:r>
                        <a:rPr lang="en-GB" sz="950" baseline="0" dirty="0">
                          <a:effectLst/>
                          <a:latin typeface="+mn-lt"/>
                          <a:ea typeface="+mn-ea"/>
                          <a:cs typeface="+mn-cs"/>
                        </a:rPr>
                        <a:t> collection guide on how to use randomisation wizard.</a:t>
                      </a:r>
                      <a:endParaRPr lang="en-GB" sz="950" dirty="0">
                        <a:effectLst/>
                      </a:endParaRPr>
                    </a:p>
                  </a:txBody>
                  <a:tcPr marL="31991" marR="31991" marT="0" marB="0"/>
                </a:tc>
                <a:tc>
                  <a:txBody>
                    <a:bodyPr/>
                    <a:lstStyle/>
                    <a:p>
                      <a:pPr>
                        <a:lnSpc>
                          <a:spcPct val="107000"/>
                        </a:lnSpc>
                        <a:spcAft>
                          <a:spcPts val="0"/>
                        </a:spcAft>
                      </a:pPr>
                      <a:r>
                        <a:rPr lang="en-GB" sz="950" dirty="0">
                          <a:effectLst/>
                          <a:latin typeface="Calibri" panose="020F0502020204030204" pitchFamily="34" charset="0"/>
                          <a:ea typeface="Calibri" panose="020F0502020204030204" pitchFamily="34" charset="0"/>
                          <a:cs typeface="Raavi"/>
                        </a:rPr>
                        <a:t>Restricted</a:t>
                      </a:r>
                      <a:r>
                        <a:rPr lang="en-GB" sz="950" baseline="0" dirty="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a:t>Slide </a:t>
            </a:r>
            <a:fld id="{A09AA9F0-E331-4852-B509-20B651C2EC44}" type="slidenum">
              <a:rPr lang="en-GB" smtClean="0"/>
              <a:t>46</a:t>
            </a:fld>
            <a:endParaRPr lang="en-GB" dirty="0"/>
          </a:p>
        </p:txBody>
      </p:sp>
    </p:spTree>
    <p:extLst>
      <p:ext uri="{BB962C8B-B14F-4D97-AF65-F5344CB8AC3E}">
        <p14:creationId xmlns:p14="http://schemas.microsoft.com/office/powerpoint/2010/main" val="23320351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a:t>Targeted 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80C80D6D-27C2-4DC0-B993-E2944DD66C01}" type="slidenum">
              <a:rPr lang="en-GB" smtClean="0"/>
              <a:t>47</a:t>
            </a:fld>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Targeted training materials are available in your site file for the following trial roles: </a:t>
            </a:r>
            <a:endParaRPr lang="en-GB" dirty="0"/>
          </a:p>
          <a:p>
            <a:pPr lvl="1"/>
            <a:endParaRPr lang="en-GB" dirty="0"/>
          </a:p>
          <a:p>
            <a:pPr lvl="1"/>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You do not need to read these if you have completed full protocol and GCP training. </a:t>
            </a:r>
          </a:p>
          <a:p>
            <a:endParaRPr lang="en-GB" sz="1600" dirty="0"/>
          </a:p>
          <a:p>
            <a:pPr marL="285750" indent="-285750">
              <a:buFont typeface="Arial" panose="020B0604020202020204" pitchFamily="34" charset="0"/>
              <a:buChar char="•"/>
            </a:pPr>
            <a:r>
              <a:rPr lang="en-GB" sz="1600" dirty="0"/>
              <a:t>Once you have read the relevant materials, please sign the </a:t>
            </a:r>
            <a:r>
              <a:rPr lang="en-GB" sz="1600" b="1" dirty="0"/>
              <a:t>Investigator Training Log</a:t>
            </a:r>
            <a:r>
              <a:rPr lang="en-GB" sz="1600" dirty="0"/>
              <a:t> and document which materials you read. </a:t>
            </a:r>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a:t>Targeted</a:t>
                      </a:r>
                      <a:r>
                        <a:rPr lang="en-GB" sz="1600" baseline="0" dirty="0"/>
                        <a:t> training materials</a:t>
                      </a:r>
                      <a:endParaRPr lang="en-GB" sz="1600" dirty="0"/>
                    </a:p>
                  </a:txBody>
                  <a:tcPr/>
                </a:tc>
                <a:tc>
                  <a:txBody>
                    <a:bodyPr/>
                    <a:lstStyle/>
                    <a:p>
                      <a:r>
                        <a:rPr lang="en-GB" sz="1600" dirty="0"/>
                        <a:t>Who needs</a:t>
                      </a:r>
                      <a:r>
                        <a:rPr lang="en-GB" sz="1600" baseline="0" dirty="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a:t>Screening and Eligibility </a:t>
                      </a:r>
                    </a:p>
                  </a:txBody>
                  <a:tcPr/>
                </a:tc>
                <a:tc>
                  <a:txBody>
                    <a:bodyPr/>
                    <a:lstStyle/>
                    <a:p>
                      <a:r>
                        <a:rPr lang="en-GB" sz="1400" dirty="0"/>
                        <a:t>Medically</a:t>
                      </a:r>
                      <a:r>
                        <a:rPr lang="en-GB" sz="1400" baseline="0" dirty="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a:t>Prescribing</a:t>
                      </a:r>
                      <a:r>
                        <a:rPr lang="en-GB" sz="1400" baseline="0" dirty="0"/>
                        <a:t> Mannitol/Hypertonic Saline</a:t>
                      </a:r>
                      <a:endParaRPr lang="en-GB" sz="1400" dirty="0"/>
                    </a:p>
                  </a:txBody>
                  <a:tcPr/>
                </a:tc>
                <a:tc>
                  <a:txBody>
                    <a:bodyPr/>
                    <a:lstStyle/>
                    <a:p>
                      <a:r>
                        <a:rPr lang="en-GB" sz="1400" dirty="0"/>
                        <a:t>Anyone who</a:t>
                      </a:r>
                      <a:r>
                        <a:rPr lang="en-GB" sz="1400" baseline="0" dirty="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a:t>Informed Conse</a:t>
                      </a:r>
                      <a:r>
                        <a:rPr lang="en-GB" sz="1400" baseline="0" dirty="0"/>
                        <a:t>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a:t>Data Collection GCP</a:t>
                      </a:r>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a:t>SAE</a:t>
                      </a:r>
                      <a:r>
                        <a:rPr lang="en-GB" sz="1400" baseline="0" dirty="0"/>
                        <a:t> assessment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a:t>The PI is responsible for ensuring all trial staff are appropriately trained for their delegated roles.</a:t>
            </a:r>
          </a:p>
          <a:p>
            <a:pPr marL="285750" indent="-285750">
              <a:buFont typeface="Arial" panose="020B0604020202020204" pitchFamily="34" charset="0"/>
              <a:buChar char="•"/>
            </a:pPr>
            <a:r>
              <a:rPr lang="en-GB" sz="2200" dirty="0"/>
              <a:t>Once relevant training has been completed, all trial staff should sign the </a:t>
            </a:r>
            <a:r>
              <a:rPr lang="en-GB" sz="2200" b="1" dirty="0"/>
              <a:t>Investigator Training Log</a:t>
            </a:r>
            <a:r>
              <a:rPr lang="en-GB" sz="2200" dirty="0"/>
              <a:t> and </a:t>
            </a:r>
            <a:r>
              <a:rPr lang="en-GB" sz="2200" b="1" dirty="0"/>
              <a:t>Delegation Log </a:t>
            </a:r>
            <a:r>
              <a:rPr lang="en-GB" sz="2200" dirty="0"/>
              <a:t>(if applicable), and a copy should be sent to the WCTU. </a:t>
            </a:r>
          </a:p>
          <a:p>
            <a:pPr marL="285750" indent="-285750">
              <a:buFont typeface="Arial" panose="020B0604020202020204" pitchFamily="34" charset="0"/>
              <a:buChar char="•"/>
            </a:pPr>
            <a:r>
              <a:rPr lang="en-GB" sz="2200" dirty="0"/>
              <a:t>CV and GCP certificate for PI.</a:t>
            </a:r>
          </a:p>
          <a:p>
            <a:pPr marL="285750" indent="-285750">
              <a:buFont typeface="Arial" panose="020B0604020202020204" pitchFamily="34" charset="0"/>
              <a:buChar char="•"/>
            </a:pPr>
            <a:r>
              <a:rPr lang="en-GB" sz="2200" dirty="0"/>
              <a:t>New staff members may be trained prior to performing any trial-related activities by someone at site who has already been trained, or by the WCTU.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570F7806-DF0E-4529-985A-BBC61AB6223D}" type="slidenum">
              <a:rPr lang="en-GB" smtClean="0"/>
              <a:t>48</a:t>
            </a:fld>
            <a:endParaRPr lang="en-GB" dirty="0"/>
          </a:p>
        </p:txBody>
      </p:sp>
    </p:spTree>
    <p:extLst>
      <p:ext uri="{BB962C8B-B14F-4D97-AF65-F5344CB8AC3E}">
        <p14:creationId xmlns:p14="http://schemas.microsoft.com/office/powerpoint/2010/main" val="3912998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NIHR Associate PI Scheme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A</a:t>
            </a:r>
            <a:r>
              <a:rPr lang="en-GB" sz="2800" dirty="0">
                <a:effectLst/>
                <a:latin typeface="Calibri" panose="020F0502020204030204" pitchFamily="34" charset="0"/>
                <a:ea typeface="Calibri" panose="020F0502020204030204" pitchFamily="34" charset="0"/>
              </a:rPr>
              <a:t>ims to develop junior doctors, nurses and allied health professionals to become PIs of the future and provides formal recognition of a trainee’s engagement in NIHR Portfolio research studies.</a:t>
            </a:r>
            <a:endParaRPr lang="en-GB" sz="3200" dirty="0">
              <a:solidFill>
                <a:prstClr val="black"/>
              </a:solidFill>
              <a:latin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S</a:t>
            </a:r>
            <a:r>
              <a:rPr lang="en-GB" sz="2800" dirty="0">
                <a:effectLst/>
                <a:latin typeface="Calibri" panose="020F0502020204030204" pitchFamily="34" charset="0"/>
                <a:ea typeface="Calibri" panose="020F0502020204030204" pitchFamily="34" charset="0"/>
              </a:rPr>
              <a:t>ignificant contribution to SOS at your site over a period of at least six months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C</a:t>
            </a:r>
            <a:r>
              <a:rPr lang="en-GB" sz="2800" dirty="0">
                <a:effectLst/>
                <a:latin typeface="Calibri" panose="020F0502020204030204" pitchFamily="34" charset="0"/>
                <a:ea typeface="Calibri" panose="020F0502020204030204" pitchFamily="34" charset="0"/>
              </a:rPr>
              <a:t>ompletion of the scheme checklist </a:t>
            </a:r>
            <a:endParaRPr lang="en-GB" sz="2800" dirty="0">
              <a:latin typeface="Calibri" panose="020F0502020204030204" pitchFamily="34" charset="0"/>
              <a:ea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panose="020F0502020204030204" pitchFamily="34" charset="0"/>
                <a:ea typeface="+mn-ea"/>
              </a:rPr>
              <a:t>Trainees that would like to be involved must first register with the scheme by completin</a:t>
            </a:r>
            <a:r>
              <a:rPr lang="en-GB" sz="2800" dirty="0">
                <a:solidFill>
                  <a:prstClr val="black"/>
                </a:solidFill>
                <a:latin typeface="Calibri" panose="020F0502020204030204" pitchFamily="34" charset="0"/>
              </a:rPr>
              <a:t>g the </a:t>
            </a:r>
            <a:r>
              <a:rPr lang="en-GB" sz="2800" dirty="0">
                <a:solidFill>
                  <a:prstClr val="black"/>
                </a:solidFill>
                <a:latin typeface="Calibri" panose="020F0502020204030204" pitchFamily="34" charset="0"/>
                <a:hlinkClick r:id="rId4"/>
              </a:rPr>
              <a:t>registration form</a:t>
            </a: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a:t>
            </a:r>
            <a:fld id="{C5FED94E-7746-420E-BCB5-767A19778E1B}" type="slidenum">
              <a:rPr kumimoji="0" lang="en-GB" sz="1800" b="0" i="0" u="none" strike="noStrike" kern="1200" cap="none" spc="0" normalizeH="0" baseline="0" noProof="0" smtClean="0">
                <a:ln>
                  <a:noFill/>
                </a:ln>
                <a:solidFill>
                  <a:prstClr val="black"/>
                </a:solidFill>
                <a:effectLst/>
                <a:uLnTx/>
                <a:uFillTx/>
                <a:latin typeface="Calibri"/>
                <a:ea typeface="+mn-ea"/>
                <a:cs typeface="+mn-cs"/>
              </a:rPr>
              <a:t>49</a:t>
            </a:fld>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24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a:t>Current TBI management</a:t>
            </a:r>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a:t>Normally takes a stepwise/</a:t>
            </a:r>
            <a:r>
              <a:rPr lang="en-US" sz="1800" b="1" dirty="0" err="1"/>
              <a:t>protocolised</a:t>
            </a:r>
            <a:r>
              <a:rPr lang="en-US" sz="1800" b="1" dirty="0"/>
              <a:t> approach:</a:t>
            </a:r>
            <a:endParaRPr lang="en-US" sz="1800" dirty="0"/>
          </a:p>
          <a:p>
            <a:pPr lvl="1"/>
            <a:r>
              <a:rPr lang="en-US" sz="1800" dirty="0"/>
              <a:t>Initial treatment of surgical pathology – </a:t>
            </a:r>
            <a:r>
              <a:rPr lang="en-US" sz="1800" dirty="0" err="1"/>
              <a:t>haematoma</a:t>
            </a:r>
            <a:r>
              <a:rPr lang="en-US" sz="1800" dirty="0"/>
              <a:t> removal/hydrocephalus</a:t>
            </a:r>
          </a:p>
          <a:p>
            <a:pPr lvl="1"/>
            <a:r>
              <a:rPr lang="en-US" sz="1800" dirty="0" err="1"/>
              <a:t>Optimisation</a:t>
            </a:r>
            <a:r>
              <a:rPr lang="en-US" sz="1800" dirty="0"/>
              <a:t> of ‘stage 1’ interventions e.g. sedation, BP, ventilation, temperature</a:t>
            </a:r>
          </a:p>
          <a:p>
            <a:pPr lvl="1"/>
            <a:r>
              <a:rPr lang="en-US" sz="1800" dirty="0"/>
              <a:t>Stage 2 measures e.g. hyperosmolar therapy, NM blockade</a:t>
            </a:r>
          </a:p>
          <a:p>
            <a:pPr lvl="1"/>
            <a:r>
              <a:rPr lang="en-US" sz="1800" dirty="0"/>
              <a:t>Stage 3 measures: e.g. </a:t>
            </a:r>
            <a:r>
              <a:rPr lang="en-US" sz="1800" dirty="0" err="1"/>
              <a:t>decompressive</a:t>
            </a:r>
            <a:r>
              <a:rPr lang="en-US" sz="1800" dirty="0"/>
              <a:t> </a:t>
            </a:r>
            <a:r>
              <a:rPr lang="en-US" sz="1800" dirty="0" err="1"/>
              <a:t>craniectomy</a:t>
            </a:r>
            <a:r>
              <a:rPr lang="en-US" sz="1800" dirty="0"/>
              <a:t>, barbiturate coma</a:t>
            </a:r>
          </a:p>
          <a:p>
            <a:pPr marL="342900" lvl="1" indent="0">
              <a:buFont typeface="Arial" panose="020B0604020202020204" pitchFamily="34" charset="0"/>
              <a:buNone/>
            </a:pPr>
            <a:endParaRPr lang="en-US" sz="1800" dirty="0"/>
          </a:p>
          <a:p>
            <a:r>
              <a:rPr lang="en-US" sz="1800" b="1" dirty="0"/>
              <a:t>Hyperosmolar therapies - mannitol and hypertonic saline (HTS)</a:t>
            </a:r>
            <a:endParaRPr lang="en-US" sz="1800" dirty="0"/>
          </a:p>
          <a:p>
            <a:pPr lvl="1"/>
            <a:r>
              <a:rPr lang="en-US" sz="1800" dirty="0"/>
              <a:t>Both exert osmotic action between plasma/brain cells reducing </a:t>
            </a:r>
            <a:r>
              <a:rPr lang="en-US" sz="1800" dirty="0" err="1"/>
              <a:t>oedema</a:t>
            </a:r>
            <a:endParaRPr lang="en-US" sz="1800" dirty="0"/>
          </a:p>
          <a:p>
            <a:pPr lvl="1"/>
            <a:r>
              <a:rPr lang="en-US" sz="1800" dirty="0"/>
              <a:t>Other actions suggested include:</a:t>
            </a:r>
          </a:p>
          <a:p>
            <a:pPr lvl="2"/>
            <a:r>
              <a:rPr lang="en-US" sz="1600" dirty="0"/>
              <a:t>Maintenance of BBB integrity</a:t>
            </a:r>
          </a:p>
          <a:p>
            <a:pPr lvl="2"/>
            <a:r>
              <a:rPr lang="en-US" sz="1600" dirty="0"/>
              <a:t>Modulation of </a:t>
            </a:r>
            <a:r>
              <a:rPr lang="en-US" sz="1600" dirty="0" err="1"/>
              <a:t>neuroinflammatory</a:t>
            </a:r>
            <a:r>
              <a:rPr lang="en-US" sz="1600" dirty="0"/>
              <a:t> response</a:t>
            </a:r>
          </a:p>
          <a:p>
            <a:pPr lvl="2"/>
            <a:r>
              <a:rPr lang="en-US" sz="1600" dirty="0"/>
              <a:t>Augmenting volume resuscitation</a:t>
            </a:r>
          </a:p>
          <a:p>
            <a:pPr lvl="2"/>
            <a:r>
              <a:rPr lang="en-US" sz="1600" dirty="0" err="1"/>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5</a:t>
            </a:r>
          </a:p>
        </p:txBody>
      </p:sp>
    </p:spTree>
    <p:extLst>
      <p:ext uri="{BB962C8B-B14F-4D97-AF65-F5344CB8AC3E}">
        <p14:creationId xmlns:p14="http://schemas.microsoft.com/office/powerpoint/2010/main" val="1531176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a:t>Available tools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a:t>Pocket sized/A4 aide memoires available from WCTU:</a:t>
            </a:r>
          </a:p>
          <a:p>
            <a:pPr marL="285750" indent="-285750">
              <a:buFont typeface="Arial" panose="020B0604020202020204" pitchFamily="34" charset="0"/>
              <a:buChar char="•"/>
            </a:pPr>
            <a:r>
              <a:rPr lang="en-GB" dirty="0"/>
              <a:t>Eligibility criteria</a:t>
            </a:r>
          </a:p>
          <a:p>
            <a:pPr marL="285750" indent="-285750">
              <a:buFont typeface="Arial" panose="020B0604020202020204" pitchFamily="34" charset="0"/>
              <a:buChar char="•"/>
            </a:pPr>
            <a:r>
              <a:rPr lang="en-GB" dirty="0"/>
              <a:t>Dosing conversion</a:t>
            </a:r>
          </a:p>
          <a:p>
            <a:pPr marL="285750" indent="-285750">
              <a:buFont typeface="Arial" panose="020B0604020202020204" pitchFamily="34" charset="0"/>
              <a:buChar char="•"/>
            </a:pPr>
            <a:r>
              <a:rPr lang="en-GB" dirty="0"/>
              <a:t>SAE process</a:t>
            </a:r>
          </a:p>
          <a:p>
            <a:pPr marL="285750" indent="-285750">
              <a:buFont typeface="Arial" panose="020B0604020202020204" pitchFamily="34" charset="0"/>
              <a:buChar char="•"/>
            </a:pPr>
            <a:r>
              <a:rPr lang="en-GB" dirty="0"/>
              <a:t>Consent process</a:t>
            </a:r>
          </a:p>
          <a:p>
            <a:pPr marL="285750" indent="-285750">
              <a:buFont typeface="Arial" panose="020B0604020202020204" pitchFamily="34" charset="0"/>
              <a:buChar char="•"/>
            </a:pPr>
            <a:r>
              <a:rPr lang="en-GB" dirty="0"/>
              <a:t>Treatment intervention flowchart</a:t>
            </a:r>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a:t>Slide </a:t>
            </a:r>
            <a:fld id="{F8C15C41-54D2-45BF-B1E9-A09A0E97605A}" type="slidenum">
              <a:rPr lang="en-GB" smtClean="0"/>
              <a:t>50</a:t>
            </a:fld>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6"/>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8"/>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9"/>
          <a:stretch>
            <a:fillRect/>
          </a:stretch>
        </p:blipFill>
        <p:spPr>
          <a:xfrm rot="20872283">
            <a:off x="-361133" y="2386911"/>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Questions?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D2378027-5567-4C63-A38B-84A6278217C9}" type="slidenum">
              <a:rPr lang="en-GB" smtClean="0"/>
              <a:t>51</a:t>
            </a:fld>
            <a:endParaRPr lang="en-GB" dirty="0"/>
          </a:p>
        </p:txBody>
      </p:sp>
    </p:spTree>
    <p:extLst>
      <p:ext uri="{BB962C8B-B14F-4D97-AF65-F5344CB8AC3E}">
        <p14:creationId xmlns:p14="http://schemas.microsoft.com/office/powerpoint/2010/main" val="38655854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a:t>Log ins will be provided to individual trial staff once appropriate training has been completed. </a:t>
            </a:r>
          </a:p>
          <a:p>
            <a:pPr marL="457200" indent="-457200">
              <a:buFont typeface="Arial" panose="020B0604020202020204" pitchFamily="34" charset="0"/>
              <a:buChar char="•"/>
            </a:pPr>
            <a:r>
              <a:rPr lang="en-GB" sz="2800" dirty="0"/>
              <a:t>User ID to be provided by email following ‘green light’ approval to begin recruitment</a:t>
            </a:r>
            <a:r>
              <a:rPr lang="en-GB" sz="2800"/>
              <a:t>. </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a:t>Paper CRFs can be used as a back up in cases where there are issues logging in to the online database. </a:t>
            </a:r>
          </a:p>
        </p:txBody>
      </p:sp>
      <p:sp>
        <p:nvSpPr>
          <p:cNvPr id="3" name="Text Placeholder 2"/>
          <p:cNvSpPr>
            <a:spLocks noGrp="1"/>
          </p:cNvSpPr>
          <p:nvPr>
            <p:ph type="body" sz="quarter" idx="10"/>
          </p:nvPr>
        </p:nvSpPr>
        <p:spPr>
          <a:xfrm>
            <a:off x="395462" y="800654"/>
            <a:ext cx="6192763" cy="648816"/>
          </a:xfrm>
        </p:spPr>
        <p:txBody>
          <a:bodyPr/>
          <a:lstStyle/>
          <a:p>
            <a:r>
              <a:rPr lang="en-GB" dirty="0"/>
              <a:t>Data Collection</a:t>
            </a:r>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a:t>
            </a:r>
            <a:fld id="{6726C674-7F88-4EB7-9726-049E522E3F75}" type="slidenum">
              <a:rPr lang="en-GB" smtClean="0"/>
              <a:t>52</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a:t>Data Collection - CRFs</a:t>
            </a:r>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a:t>Slide </a:t>
            </a:r>
            <a:fld id="{7AA34FDF-D3BA-4428-B368-D12047FC56AC}" type="slidenum">
              <a:rPr lang="en-GB" smtClean="0"/>
              <a:t>53</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a:t>Informed consent should be obtained as soon as it is appropriate to do so i.e. usually </a:t>
            </a:r>
            <a:r>
              <a:rPr lang="en-GB" sz="2800" b="1" dirty="0"/>
              <a:t>within 24 hours </a:t>
            </a:r>
            <a:r>
              <a:rPr lang="en-GB" sz="2800" dirty="0"/>
              <a:t>of randomisation. </a:t>
            </a:r>
          </a:p>
          <a:p>
            <a:pPr marL="457200" indent="-457200">
              <a:buFont typeface="Arial" panose="020B0604020202020204" pitchFamily="34" charset="0"/>
              <a:buChar char="•"/>
            </a:pPr>
            <a:r>
              <a:rPr lang="en-GB" sz="2800" dirty="0"/>
              <a:t>Informed Consent </a:t>
            </a:r>
            <a:r>
              <a:rPr lang="en-GB" sz="2800" dirty="0" err="1"/>
              <a:t>eCRF</a:t>
            </a:r>
            <a:r>
              <a:rPr lang="en-GB" sz="2800" dirty="0"/>
              <a:t> should be completed </a:t>
            </a:r>
            <a:r>
              <a:rPr lang="en-GB" sz="2800" b="1" dirty="0"/>
              <a:t>within 3 days</a:t>
            </a:r>
            <a:r>
              <a:rPr lang="en-GB" sz="2800" dirty="0"/>
              <a:t> of randomisation.</a:t>
            </a:r>
          </a:p>
          <a:p>
            <a:pPr marL="457200" indent="-457200">
              <a:buFont typeface="Arial" panose="020B0604020202020204" pitchFamily="34" charset="0"/>
              <a:buChar char="•"/>
            </a:pPr>
            <a:r>
              <a:rPr lang="en-GB" sz="2800" dirty="0"/>
              <a:t>Once the Informed Consent </a:t>
            </a:r>
            <a:r>
              <a:rPr lang="en-GB" sz="2800" dirty="0" err="1"/>
              <a:t>eCRF</a:t>
            </a:r>
            <a:r>
              <a:rPr lang="en-GB" sz="2800" dirty="0"/>
              <a:t> is completed the Patient and Legal Representative Identifiers </a:t>
            </a:r>
            <a:r>
              <a:rPr lang="en-GB" sz="2800" dirty="0" err="1"/>
              <a:t>eCRF</a:t>
            </a:r>
            <a:r>
              <a:rPr lang="en-GB" sz="2800" dirty="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Informed Consent </a:t>
            </a:r>
            <a:r>
              <a:rPr lang="en-GB" dirty="0" err="1"/>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a:t>Slide 53</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a:t>Recording routine clinical data</a:t>
            </a:r>
          </a:p>
          <a:p>
            <a:pPr marL="457200" indent="-457200">
              <a:buFont typeface="Arial" panose="020B0604020202020204" pitchFamily="34" charset="0"/>
              <a:buChar char="•"/>
            </a:pPr>
            <a:r>
              <a:rPr lang="en-GB" sz="2800" dirty="0"/>
              <a:t>Forms should be completed as soon as possible following randomisation (within 14 days): </a:t>
            </a:r>
          </a:p>
          <a:p>
            <a:pPr marL="1200150" lvl="1" indent="-457200">
              <a:buFont typeface="Arial" panose="020B0604020202020204" pitchFamily="34" charset="0"/>
              <a:buChar char="•"/>
            </a:pPr>
            <a:r>
              <a:rPr lang="en-GB" dirty="0"/>
              <a:t>Patient and Legal Representative Identifiers – this form will appear when the Consent </a:t>
            </a:r>
            <a:r>
              <a:rPr lang="en-GB" dirty="0" err="1"/>
              <a:t>eCRF</a:t>
            </a:r>
            <a:r>
              <a:rPr lang="en-GB" dirty="0"/>
              <a:t> has been entered</a:t>
            </a:r>
            <a:endParaRPr lang="en-GB" i="1" dirty="0"/>
          </a:p>
          <a:p>
            <a:pPr marL="1200150" lvl="1" indent="-457200">
              <a:buFont typeface="Arial" panose="020B0604020202020204" pitchFamily="34" charset="0"/>
              <a:buChar char="•"/>
            </a:pPr>
            <a:r>
              <a:rPr lang="en-GB" dirty="0"/>
              <a:t>Baseline</a:t>
            </a:r>
          </a:p>
          <a:p>
            <a:pPr marL="1200150" lvl="1" indent="-457200">
              <a:buFont typeface="Arial" panose="020B0604020202020204" pitchFamily="34" charset="0"/>
              <a:buChar char="•"/>
            </a:pPr>
            <a:r>
              <a:rPr lang="en-GB" dirty="0"/>
              <a:t>Study drug administration – record doses given</a:t>
            </a:r>
          </a:p>
          <a:p>
            <a:pPr marL="1200150" lvl="1" indent="-457200">
              <a:buFont typeface="Arial" panose="020B0604020202020204" pitchFamily="34" charset="0"/>
              <a:buChar char="•"/>
            </a:pPr>
            <a:r>
              <a:rPr lang="en-GB" dirty="0"/>
              <a:t>ICP Monitoring details</a:t>
            </a:r>
          </a:p>
          <a:p>
            <a:pPr marL="1200150" lvl="1" indent="-457200">
              <a:buFont typeface="Arial" panose="020B0604020202020204" pitchFamily="34" charset="0"/>
              <a:buChar char="•"/>
            </a:pPr>
            <a:r>
              <a:rPr lang="en-GB" dirty="0"/>
              <a:t>Concomitant treatments – to be completed by discharge from ICU</a:t>
            </a:r>
          </a:p>
        </p:txBody>
      </p:sp>
      <p:sp>
        <p:nvSpPr>
          <p:cNvPr id="3" name="Text Placeholder 2"/>
          <p:cNvSpPr>
            <a:spLocks noGrp="1"/>
          </p:cNvSpPr>
          <p:nvPr>
            <p:ph type="body" sz="quarter" idx="10"/>
          </p:nvPr>
        </p:nvSpPr>
        <p:spPr>
          <a:xfrm>
            <a:off x="395536" y="476246"/>
            <a:ext cx="6192763" cy="648816"/>
          </a:xfrm>
        </p:spPr>
        <p:txBody>
          <a:bodyPr/>
          <a:lstStyle/>
          <a:p>
            <a:r>
              <a:rPr lang="en-GB" dirty="0"/>
              <a:t>Data collection - </a:t>
            </a:r>
            <a:r>
              <a:rPr lang="en-GB" dirty="0" err="1"/>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54</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a:t>Routinely collected clinical data to be recorded: </a:t>
            </a:r>
          </a:p>
          <a:p>
            <a:pPr marL="457200" indent="-457200">
              <a:buFont typeface="Arial" panose="020B0604020202020204" pitchFamily="34" charset="0"/>
              <a:buChar char="•"/>
            </a:pPr>
            <a:r>
              <a:rPr lang="en-GB" dirty="0"/>
              <a:t>Admission details</a:t>
            </a:r>
          </a:p>
          <a:p>
            <a:pPr marL="457200" indent="-457200">
              <a:buFont typeface="Arial" panose="020B0604020202020204" pitchFamily="34" charset="0"/>
              <a:buChar char="•"/>
            </a:pPr>
            <a:r>
              <a:rPr lang="en-GB" dirty="0"/>
              <a:t>Demographics</a:t>
            </a:r>
          </a:p>
          <a:p>
            <a:pPr marL="457200" indent="-457200">
              <a:buFont typeface="Arial" panose="020B0604020202020204" pitchFamily="34" charset="0"/>
              <a:buChar char="•"/>
            </a:pPr>
            <a:r>
              <a:rPr lang="en-GB" dirty="0"/>
              <a:t>TBI details – mechanism, details of injury on head and other body systems, craniotomy/</a:t>
            </a:r>
            <a:r>
              <a:rPr lang="en-GB" dirty="0" err="1"/>
              <a:t>craniectomy</a:t>
            </a:r>
            <a:endParaRPr lang="en-GB" dirty="0"/>
          </a:p>
          <a:p>
            <a:pPr marL="457200" indent="-457200">
              <a:buFont typeface="Arial" panose="020B0604020202020204" pitchFamily="34" charset="0"/>
              <a:buChar char="•"/>
            </a:pPr>
            <a:r>
              <a:rPr lang="en-GB" dirty="0"/>
              <a:t>Significant medical history</a:t>
            </a:r>
          </a:p>
          <a:p>
            <a:pPr marL="457200" indent="-457200">
              <a:buFont typeface="Arial" panose="020B0604020202020204" pitchFamily="34" charset="0"/>
              <a:buChar char="•"/>
            </a:pPr>
            <a:r>
              <a:rPr lang="en-GB" dirty="0"/>
              <a:t>Concomitant medications</a:t>
            </a:r>
          </a:p>
          <a:p>
            <a:pPr marL="457200" indent="-457200">
              <a:buFont typeface="Arial" panose="020B0604020202020204" pitchFamily="34" charset="0"/>
              <a:buChar char="•"/>
            </a:pPr>
            <a:r>
              <a:rPr lang="en-GB" dirty="0"/>
              <a:t>Pre-admission function</a:t>
            </a:r>
          </a:p>
          <a:p>
            <a:pPr marL="457200" indent="-457200">
              <a:buFont typeface="Arial" panose="020B0604020202020204" pitchFamily="34" charset="0"/>
              <a:buChar char="•"/>
            </a:pPr>
            <a:r>
              <a:rPr lang="en-GB" dirty="0"/>
              <a:t>ICP prior to randomisation</a:t>
            </a:r>
          </a:p>
          <a:p>
            <a:pPr marL="457200" indent="-457200">
              <a:buFont typeface="Arial" panose="020B0604020202020204" pitchFamily="34" charset="0"/>
              <a:buChar char="•"/>
            </a:pPr>
            <a:r>
              <a:rPr lang="en-GB" dirty="0"/>
              <a:t>Serum Sodium at randomisation </a:t>
            </a:r>
          </a:p>
          <a:p>
            <a:pPr marL="457200" indent="-457200">
              <a:buFont typeface="Arial" panose="020B0604020202020204" pitchFamily="34" charset="0"/>
              <a:buChar char="•"/>
            </a:pPr>
            <a:r>
              <a:rPr lang="en-GB" dirty="0"/>
              <a:t>Hyperosmolar therapy prior to randomisation</a:t>
            </a:r>
          </a:p>
          <a:p>
            <a:pPr marL="457200" indent="-457200">
              <a:buFont typeface="Arial" panose="020B0604020202020204" pitchFamily="34" charset="0"/>
              <a:buChar char="•"/>
            </a:pPr>
            <a:r>
              <a:rPr lang="en-GB" dirty="0"/>
              <a:t>CT Scan appearance (routine scan prior to randomisation)</a:t>
            </a:r>
          </a:p>
          <a:p>
            <a:pPr marL="457200" indent="-457200">
              <a:buFont typeface="Arial" panose="020B0604020202020204" pitchFamily="34" charset="0"/>
              <a:buChar char="•"/>
            </a:pPr>
            <a:r>
              <a:rPr lang="en-GB" dirty="0"/>
              <a:t>GCS</a:t>
            </a:r>
          </a:p>
          <a:p>
            <a:pPr marL="457200" indent="-457200">
              <a:buFont typeface="Arial" panose="020B0604020202020204" pitchFamily="34" charset="0"/>
              <a:buChar char="•"/>
            </a:pPr>
            <a:r>
              <a:rPr lang="en-GB" dirty="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a:t>Baseline </a:t>
            </a:r>
            <a:r>
              <a:rPr lang="en-GB" dirty="0" err="1"/>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55</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a:t>Start on day 0 from time of randomisation (day 0 = day of randomisation) </a:t>
            </a:r>
          </a:p>
          <a:p>
            <a:pPr marL="457200" indent="-457200">
              <a:buFont typeface="Arial" panose="020B0604020202020204" pitchFamily="34" charset="0"/>
              <a:buChar char="•"/>
            </a:pPr>
            <a:r>
              <a:rPr lang="en-GB" sz="2800" dirty="0"/>
              <a:t>The following measurements should be collected </a:t>
            </a:r>
            <a:r>
              <a:rPr lang="en-GB" sz="2800" b="1" dirty="0"/>
              <a:t>hourly</a:t>
            </a:r>
            <a:r>
              <a:rPr lang="en-GB" sz="2800" dirty="0"/>
              <a:t> whilst ICP is being monitored i.e. until bolt removed: </a:t>
            </a:r>
          </a:p>
          <a:p>
            <a:pPr marL="1200150" lvl="1" indent="-457200">
              <a:buFont typeface="Arial" panose="020B0604020202020204" pitchFamily="34" charset="0"/>
              <a:buChar char="•"/>
            </a:pPr>
            <a:r>
              <a:rPr lang="en-GB" dirty="0"/>
              <a:t>Intracranial Pressure (ICP), </a:t>
            </a:r>
          </a:p>
          <a:p>
            <a:pPr marL="1200150" lvl="1" indent="-457200">
              <a:buFont typeface="Arial" panose="020B0604020202020204" pitchFamily="34" charset="0"/>
              <a:buChar char="•"/>
            </a:pPr>
            <a:r>
              <a:rPr lang="en-GB" dirty="0"/>
              <a:t>Mean Arterial Pressure (MAP) </a:t>
            </a:r>
          </a:p>
          <a:p>
            <a:pPr marL="1200150" lvl="1" indent="-457200">
              <a:buFont typeface="Arial" panose="020B0604020202020204" pitchFamily="34" charset="0"/>
              <a:buChar char="•"/>
            </a:pPr>
            <a:r>
              <a:rPr lang="en-GB" dirty="0"/>
              <a:t>Serum Sodium </a:t>
            </a:r>
          </a:p>
          <a:p>
            <a:pPr marL="457200" indent="-457200">
              <a:buFont typeface="Arial" panose="020B0604020202020204" pitchFamily="34" charset="0"/>
              <a:buChar char="•"/>
            </a:pPr>
            <a:r>
              <a:rPr lang="en-GB" sz="2800" dirty="0"/>
              <a:t>Organ support recorded daily for duration of patient’s stay on critical care.</a:t>
            </a:r>
          </a:p>
        </p:txBody>
      </p:sp>
      <p:sp>
        <p:nvSpPr>
          <p:cNvPr id="3" name="Text Placeholder 2"/>
          <p:cNvSpPr>
            <a:spLocks noGrp="1"/>
          </p:cNvSpPr>
          <p:nvPr>
            <p:ph type="body" sz="quarter" idx="10"/>
          </p:nvPr>
        </p:nvSpPr>
        <p:spPr>
          <a:xfrm>
            <a:off x="395536" y="615363"/>
            <a:ext cx="6192763" cy="648816"/>
          </a:xfrm>
        </p:spPr>
        <p:txBody>
          <a:bodyPr/>
          <a:lstStyle/>
          <a:p>
            <a:r>
              <a:rPr lang="en-GB" dirty="0"/>
              <a:t>Daily Data Collection</a:t>
            </a:r>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a:t>
            </a:r>
            <a:fld id="{E92458C1-D1CD-4ADE-A8E1-16ABD8BCAEFD}" type="slidenum">
              <a:rPr lang="en-GB" smtClean="0"/>
              <a:t>57</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a:t>To be completed in the database as and when required:</a:t>
            </a:r>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Form</a:t>
            </a:r>
          </a:p>
          <a:p>
            <a:pPr marL="457200" indent="-457200">
              <a:buFont typeface="Arial" panose="020B0604020202020204" pitchFamily="34" charset="0"/>
              <a:buChar char="•"/>
            </a:pPr>
            <a:r>
              <a:rPr lang="en-GB" sz="2800" dirty="0"/>
              <a:t>Death Notification Form </a:t>
            </a:r>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a:t>End of Trial – this should also be completed on paper and emailed to WCTU. </a:t>
            </a:r>
          </a:p>
          <a:p>
            <a:pPr marL="457200" indent="-457200">
              <a:buFont typeface="Arial" panose="020B0604020202020204" pitchFamily="34" charset="0"/>
              <a:buChar char="•"/>
            </a:pPr>
            <a:r>
              <a:rPr lang="en-GB" sz="2800" dirty="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SAEs are </a:t>
            </a:r>
            <a:r>
              <a:rPr lang="en-GB" sz="2800" u="sng" dirty="0"/>
              <a:t>paper forms </a:t>
            </a:r>
            <a:r>
              <a:rPr lang="en-GB" sz="2800" dirty="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a:t>Other </a:t>
            </a:r>
            <a:r>
              <a:rPr lang="en-GB" dirty="0" err="1"/>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a:t>Slide </a:t>
            </a:r>
            <a:fld id="{AAE6ABD5-8BC8-4DB9-9510-574E7956786F}" type="slidenum">
              <a:rPr lang="en-GB" smtClean="0"/>
              <a:t>58</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p>
          <a:p>
            <a:pPr marL="457200" indent="-457200">
              <a:buFont typeface="Arial" panose="020B0604020202020204" pitchFamily="34" charset="0"/>
              <a:buChar char="•"/>
            </a:pPr>
            <a:r>
              <a:rPr lang="en-GB" sz="2800" dirty="0"/>
              <a:t>Self-evident corrections:</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Data Management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a:t>Slide </a:t>
            </a:r>
            <a:fld id="{EFAE6FD6-7410-4696-B25C-F6C8790ED26A}" type="slidenum">
              <a:rPr lang="en-GB" smtClean="0"/>
              <a:t>59</a:t>
            </a:fld>
            <a:endParaRPr lang="en-GB" dirty="0"/>
          </a:p>
        </p:txBody>
      </p:sp>
    </p:spTree>
    <p:extLst>
      <p:ext uri="{BB962C8B-B14F-4D97-AF65-F5344CB8AC3E}">
        <p14:creationId xmlns:p14="http://schemas.microsoft.com/office/powerpoint/2010/main" val="4131092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a:t>Current evidence for osmotherapy</a:t>
            </a:r>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Seven published SRs based on 18 index trials</a:t>
            </a:r>
          </a:p>
          <a:p>
            <a:r>
              <a:rPr lang="en-US" dirty="0"/>
              <a:t>Trials limited by:</a:t>
            </a:r>
          </a:p>
          <a:p>
            <a:pPr lvl="1"/>
            <a:r>
              <a:rPr lang="en-US" dirty="0"/>
              <a:t>Low sample sizes (only 1 trial with &gt; 100 pts)</a:t>
            </a:r>
          </a:p>
          <a:p>
            <a:pPr lvl="1"/>
            <a:r>
              <a:rPr lang="en-US" dirty="0"/>
              <a:t>Moderate to high risk of bias/inconsistency/imprecision/indirectness</a:t>
            </a:r>
          </a:p>
          <a:p>
            <a:pPr lvl="1">
              <a:spcAft>
                <a:spcPts val="1200"/>
              </a:spcAft>
            </a:pPr>
            <a:r>
              <a:rPr lang="en-US" dirty="0"/>
              <a:t>Range of time scales (spanning over 3 decades)</a:t>
            </a:r>
          </a:p>
          <a:p>
            <a:pPr>
              <a:spcAft>
                <a:spcPts val="1200"/>
              </a:spcAft>
            </a:pPr>
            <a:r>
              <a:rPr lang="en-US" dirty="0"/>
              <a:t>Low quality evidence that mannitol/HTS effective in reducing ICP</a:t>
            </a:r>
          </a:p>
          <a:p>
            <a:pPr>
              <a:spcAft>
                <a:spcPts val="1200"/>
              </a:spcAft>
            </a:pPr>
            <a:r>
              <a:rPr lang="en-US" dirty="0"/>
              <a:t>Suggestion of mortality benefit with HTS compared to mannitol but hard to interpret due to quality/bias</a:t>
            </a:r>
          </a:p>
          <a:p>
            <a:r>
              <a:rPr lang="en-US" b="1" dirty="0"/>
              <a:t>Overall insufficient evidence to </a:t>
            </a:r>
            <a:r>
              <a:rPr lang="en-US" b="1" dirty="0" err="1"/>
              <a:t>favour</a:t>
            </a:r>
            <a:r>
              <a:rPr lang="en-US" b="1" dirty="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6</a:t>
            </a:r>
          </a:p>
        </p:txBody>
      </p:sp>
    </p:spTree>
    <p:extLst>
      <p:ext uri="{BB962C8B-B14F-4D97-AF65-F5344CB8AC3E}">
        <p14:creationId xmlns:p14="http://schemas.microsoft.com/office/powerpoint/2010/main" val="31254174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6E93805C-474A-4C18-96F4-93CC79F8E70A}" type="slidenum">
              <a:rPr lang="en-GB" smtClean="0"/>
              <a:t>60</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48999A27-5179-44E9-99C5-8AB457422E9B}" type="slidenum">
              <a:rPr lang="en-GB" smtClean="0"/>
              <a:t>61</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B9FBFDB2-4DE8-4823-9666-CF7F816470D7}" type="slidenum">
              <a:rPr lang="en-GB" smtClean="0"/>
              <a:t>62</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dirty="0">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a:t>Need for a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a:t>Remains unclear if there is a treatment benefit to mannitol/HTS</a:t>
            </a:r>
          </a:p>
          <a:p>
            <a:r>
              <a:rPr lang="en-US" sz="1900" dirty="0"/>
              <a:t>Many UK </a:t>
            </a:r>
            <a:r>
              <a:rPr lang="en-US" sz="1900" dirty="0" err="1"/>
              <a:t>centres</a:t>
            </a:r>
            <a:r>
              <a:rPr lang="en-US" sz="1900" dirty="0"/>
              <a:t> moving towards HTS as first line osmotherapy:</a:t>
            </a:r>
          </a:p>
          <a:p>
            <a:pPr lvl="1"/>
            <a:r>
              <a:rPr lang="en-US" sz="1900" dirty="0"/>
              <a:t>2018 UK survey of practice of clinicians in ED/ICU/Neurosurgery</a:t>
            </a:r>
          </a:p>
          <a:p>
            <a:pPr lvl="1"/>
            <a:r>
              <a:rPr lang="en-US" sz="1900" dirty="0"/>
              <a:t>75% HTS v 25% mannitol for management of ICP </a:t>
            </a:r>
          </a:p>
          <a:p>
            <a:pPr lvl="1"/>
            <a:r>
              <a:rPr lang="en-US" sz="1900" dirty="0"/>
              <a:t>Little empirical evidence to support this</a:t>
            </a:r>
          </a:p>
          <a:p>
            <a:pPr lvl="1">
              <a:spcAft>
                <a:spcPts val="1200"/>
              </a:spcAft>
            </a:pPr>
            <a:r>
              <a:rPr lang="en-US" sz="1900" dirty="0"/>
              <a:t>Widespread variation in practice – timing/dosing of osmotherapy</a:t>
            </a:r>
          </a:p>
          <a:p>
            <a:pPr>
              <a:spcAft>
                <a:spcPts val="1200"/>
              </a:spcAft>
            </a:pPr>
            <a:r>
              <a:rPr lang="en-US" sz="1900" dirty="0"/>
              <a:t>Importance highlighted by HTA commissioning brief</a:t>
            </a:r>
          </a:p>
          <a:p>
            <a:r>
              <a:rPr lang="en-US" sz="1900" dirty="0"/>
              <a:t>Concordance with research gaps identified by:</a:t>
            </a:r>
          </a:p>
          <a:p>
            <a:pPr lvl="1"/>
            <a:r>
              <a:rPr lang="en-US" sz="1900" dirty="0"/>
              <a:t>Brain Trauma Foundation</a:t>
            </a:r>
          </a:p>
          <a:p>
            <a:pPr lvl="1"/>
            <a:r>
              <a:rPr lang="en-US" sz="1900" dirty="0"/>
              <a:t>European Society of Intensive Care Medicine</a:t>
            </a:r>
          </a:p>
          <a:p>
            <a:pPr lvl="1"/>
            <a:r>
              <a:rPr lang="en-US" sz="1900" dirty="0"/>
              <a:t>Recent editorial supporting the publication of the COBI trial protocol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7</a:t>
            </a:r>
          </a:p>
        </p:txBody>
      </p:sp>
    </p:spTree>
    <p:extLst>
      <p:ext uri="{BB962C8B-B14F-4D97-AF65-F5344CB8AC3E}">
        <p14:creationId xmlns:p14="http://schemas.microsoft.com/office/powerpoint/2010/main" val="209460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a:t>Need for a trial</a:t>
            </a:r>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5203231"/>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b="1" dirty="0"/>
              <a:t>2018 UK survey of practice:</a:t>
            </a:r>
          </a:p>
          <a:p>
            <a:pPr lvl="1"/>
            <a:r>
              <a:rPr lang="en-US" sz="1600" dirty="0"/>
              <a:t>Majority support for locating trial in ICU</a:t>
            </a:r>
          </a:p>
          <a:p>
            <a:pPr lvl="1"/>
            <a:r>
              <a:rPr lang="en-US" sz="1600" u="sng" dirty="0"/>
              <a:t>Majority of clinicians would not support placebo trial</a:t>
            </a:r>
          </a:p>
          <a:p>
            <a:pPr lvl="1"/>
            <a:r>
              <a:rPr lang="en-US" sz="1600" dirty="0"/>
              <a:t>90% using bolus osmotherapy first line</a:t>
            </a:r>
          </a:p>
          <a:p>
            <a:pPr lvl="1"/>
            <a:r>
              <a:rPr lang="en-US" sz="1600" dirty="0"/>
              <a:t>Range of concentrations of HTS used</a:t>
            </a:r>
          </a:p>
          <a:p>
            <a:pPr lvl="2"/>
            <a:r>
              <a:rPr lang="en-US" sz="1400" dirty="0"/>
              <a:t>5% and 2.7% most common</a:t>
            </a:r>
          </a:p>
          <a:p>
            <a:pPr lvl="2">
              <a:spcAft>
                <a:spcPts val="1200"/>
              </a:spcAft>
            </a:pPr>
            <a:r>
              <a:rPr lang="en-US" sz="1400" dirty="0"/>
              <a:t>Also 30%, 7%, 15% and 23%</a:t>
            </a:r>
          </a:p>
          <a:p>
            <a:r>
              <a:rPr lang="en-US" sz="2000" dirty="0"/>
              <a:t>COBI Trial </a:t>
            </a:r>
          </a:p>
          <a:p>
            <a:pPr lvl="1"/>
            <a:r>
              <a:rPr lang="en-US" sz="1600" dirty="0"/>
              <a:t>France</a:t>
            </a:r>
          </a:p>
          <a:p>
            <a:pPr lvl="1"/>
            <a:r>
              <a:rPr lang="en-US" sz="1600" dirty="0"/>
              <a:t>Continuous v bolus regimes</a:t>
            </a:r>
          </a:p>
          <a:p>
            <a:pPr lvl="1"/>
            <a:r>
              <a:rPr lang="en-GB" sz="1600" dirty="0"/>
              <a:t>There was no significant difference in the 6-month GOS-E score distribution between the 2 groups</a:t>
            </a:r>
          </a:p>
          <a:p>
            <a:pPr lvl="1"/>
            <a:r>
              <a:rPr lang="en-GB" sz="1600" dirty="0"/>
              <a:t>The rates and durations of the other interventions were not significantly different between the groups</a:t>
            </a:r>
            <a:endParaRPr lang="en-US" sz="1600"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a:t>Slide 8</a:t>
            </a:r>
          </a:p>
        </p:txBody>
      </p:sp>
    </p:spTree>
    <p:extLst>
      <p:ext uri="{BB962C8B-B14F-4D97-AF65-F5344CB8AC3E}">
        <p14:creationId xmlns:p14="http://schemas.microsoft.com/office/powerpoint/2010/main" val="3304651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a:t>Hypothesis</a:t>
            </a:r>
          </a:p>
        </p:txBody>
      </p:sp>
      <p:sp>
        <p:nvSpPr>
          <p:cNvPr id="4" name="Text Placeholder 3"/>
          <p:cNvSpPr>
            <a:spLocks noGrp="1"/>
          </p:cNvSpPr>
          <p:nvPr>
            <p:ph type="body" sz="quarter" idx="10"/>
          </p:nvPr>
        </p:nvSpPr>
        <p:spPr>
          <a:xfrm>
            <a:off x="395462" y="1339904"/>
            <a:ext cx="6719713" cy="648816"/>
          </a:xfrm>
        </p:spPr>
        <p:txBody>
          <a:bodyPr/>
          <a:lstStyle/>
          <a:p>
            <a:r>
              <a:rPr lang="en-US" dirty="0"/>
              <a:t>Research Aims</a:t>
            </a:r>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9</a:t>
            </a:r>
          </a:p>
        </p:txBody>
      </p:sp>
    </p:spTree>
    <p:extLst>
      <p:ext uri="{BB962C8B-B14F-4D97-AF65-F5344CB8AC3E}">
        <p14:creationId xmlns:p14="http://schemas.microsoft.com/office/powerpoint/2010/main" val="1029089526"/>
      </p:ext>
    </p:extLst>
  </p:cSld>
  <p:clrMapOvr>
    <a:masterClrMapping/>
  </p:clrMapOvr>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A2302F-51B8-4B3F-AD72-316A5028B05E}"/>
</file>

<file path=customXml/itemProps2.xml><?xml version="1.0" encoding="utf-8"?>
<ds:datastoreItem xmlns:ds="http://schemas.openxmlformats.org/officeDocument/2006/customXml" ds:itemID="{293A2B31-539E-4CC1-98D3-7D81A9E8BC3E}"/>
</file>

<file path=customXml/itemProps3.xml><?xml version="1.0" encoding="utf-8"?>
<ds:datastoreItem xmlns:ds="http://schemas.openxmlformats.org/officeDocument/2006/customXml" ds:itemID="{8D327A04-45CA-44D1-A502-88A63CF343DF}"/>
</file>

<file path=docProps/app.xml><?xml version="1.0" encoding="utf-8"?>
<Properties xmlns="http://schemas.openxmlformats.org/officeDocument/2006/extended-properties" xmlns:vt="http://schemas.openxmlformats.org/officeDocument/2006/docPropsVTypes">
  <Template>Office Theme</Template>
  <TotalTime>12067</TotalTime>
  <Words>8144</Words>
  <Application>Microsoft Office PowerPoint</Application>
  <PresentationFormat>On-screen Show (4:3)</PresentationFormat>
  <Paragraphs>1173</Paragraphs>
  <Slides>62</Slides>
  <Notes>60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62</vt:i4>
      </vt:variant>
    </vt:vector>
  </HeadingPairs>
  <TitlesOfParts>
    <vt:vector size="71" baseType="lpstr">
      <vt:lpstr>Arial</vt:lpstr>
      <vt:lpstr>Calibri</vt:lpstr>
      <vt:lpstr>Calibri Light</vt:lpstr>
      <vt:lpstr>Times New Roman</vt:lpstr>
      <vt:lpstr>Wingdings</vt:lpstr>
      <vt:lpstr>Wingdings 2</vt:lpstr>
      <vt:lpstr>4/12 Departmental lockup</vt:lpstr>
      <vt:lpstr>1/12 Departmental lockup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Noordali, Hannah</cp:lastModifiedBy>
  <cp:revision>386</cp:revision>
  <cp:lastPrinted>2020-01-24T16:10:49Z</cp:lastPrinted>
  <dcterms:created xsi:type="dcterms:W3CDTF">2019-05-08T14:13:29Z</dcterms:created>
  <dcterms:modified xsi:type="dcterms:W3CDTF">2022-07-05T14:48:09Z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